
<file path=[Content_Types].xml><?xml version="1.0" encoding="utf-8"?>
<Types xmlns="http://schemas.openxmlformats.org/package/2006/content-types">
  <Default Extension="png" ContentType="image/png"/>
  <Default Extension="tmp"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sldIdLst>
    <p:sldId id="256" r:id="rId2"/>
  </p:sldIdLst>
  <p:sldSz cx="28800425" cy="39600188"/>
  <p:notesSz cx="7104063" cy="10234613"/>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2472" userDrawn="1">
          <p15:clr>
            <a:srgbClr val="A4A3A4"/>
          </p15:clr>
        </p15:guide>
        <p15:guide id="2" pos="9071" userDrawn="1">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 roundtripDataSignature="AMtx7mgTSb0ZbUVfu6IMy9hV3hktjUWq1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B1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374" autoAdjust="0"/>
    <p:restoredTop sz="95262" autoAdjust="0"/>
  </p:normalViewPr>
  <p:slideViewPr>
    <p:cSldViewPr snapToGrid="0" showGuides="1">
      <p:cViewPr>
        <p:scale>
          <a:sx n="50" d="100"/>
          <a:sy n="50" d="100"/>
        </p:scale>
        <p:origin x="29" y="-4867"/>
      </p:cViewPr>
      <p:guideLst>
        <p:guide orient="horz" pos="12472"/>
        <p:guide pos="907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notesMaster" Target="notesMasters/notesMaster1.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customschemas.google.com/relationships/presentationmetadata" Target="metadata"/><Relationship Id="rId10" Type="http://schemas.openxmlformats.org/officeDocument/2006/relationships/tableStyles" Target="tableStyles.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57413" y="768350"/>
            <a:ext cx="2789237"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10402" y="4861429"/>
            <a:ext cx="5683232" cy="4605571"/>
          </a:xfrm>
          <a:prstGeom prst="rect">
            <a:avLst/>
          </a:prstGeom>
          <a:noFill/>
          <a:ln>
            <a:noFill/>
          </a:ln>
        </p:spPr>
        <p:txBody>
          <a:bodyPr spcFirstLastPara="1" wrap="square" lIns="65250" tIns="65250" rIns="65250" bIns="65250"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txBox="1">
            <a:spLocks noGrp="1"/>
          </p:cNvSpPr>
          <p:nvPr>
            <p:ph type="body" idx="1"/>
          </p:nvPr>
        </p:nvSpPr>
        <p:spPr>
          <a:xfrm>
            <a:off x="710402" y="4861429"/>
            <a:ext cx="5683232" cy="4605571"/>
          </a:xfrm>
          <a:prstGeom prst="rect">
            <a:avLst/>
          </a:prstGeom>
          <a:noFill/>
          <a:ln>
            <a:noFill/>
          </a:ln>
        </p:spPr>
        <p:txBody>
          <a:bodyPr spcFirstLastPara="1" wrap="square" lIns="65250" tIns="65250" rIns="65250" bIns="65250" anchor="t" anchorCtr="0">
            <a:noAutofit/>
          </a:bodyPr>
          <a:lstStyle/>
          <a:p>
            <a:pPr marL="0" lvl="0" indent="0" algn="l" rtl="0">
              <a:lnSpc>
                <a:spcPct val="100000"/>
              </a:lnSpc>
              <a:spcBef>
                <a:spcPts val="0"/>
              </a:spcBef>
              <a:spcAft>
                <a:spcPts val="0"/>
              </a:spcAft>
              <a:buSzPts val="1100"/>
              <a:buNone/>
            </a:pPr>
            <a:r>
              <a:rPr lang="it-IT" dirty="0"/>
              <a:t>Nella tabella in alto emttere i marker che sono stati selezionati</a:t>
            </a:r>
            <a:endParaRPr dirty="0"/>
          </a:p>
        </p:txBody>
      </p:sp>
      <p:sp>
        <p:nvSpPr>
          <p:cNvPr id="58" name="Google Shape;58;p1:notes"/>
          <p:cNvSpPr>
            <a:spLocks noGrp="1" noRot="1" noChangeAspect="1"/>
          </p:cNvSpPr>
          <p:nvPr>
            <p:ph type="sldImg" idx="2"/>
          </p:nvPr>
        </p:nvSpPr>
        <p:spPr>
          <a:xfrm>
            <a:off x="2157413" y="766763"/>
            <a:ext cx="279082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8"/>
        <p:cNvGrpSpPr/>
        <p:nvPr/>
      </p:nvGrpSpPr>
      <p:grpSpPr>
        <a:xfrm>
          <a:off x="0" y="0"/>
          <a:ext cx="0" cy="0"/>
          <a:chOff x="0" y="0"/>
          <a:chExt cx="0" cy="0"/>
        </a:xfrm>
      </p:grpSpPr>
      <p:sp>
        <p:nvSpPr>
          <p:cNvPr id="9" name="Google Shape;9;p3"/>
          <p:cNvSpPr txBox="1">
            <a:spLocks noGrp="1"/>
          </p:cNvSpPr>
          <p:nvPr>
            <p:ph type="title"/>
          </p:nvPr>
        </p:nvSpPr>
        <p:spPr>
          <a:xfrm>
            <a:off x="981754" y="5732147"/>
            <a:ext cx="26837777" cy="15801311"/>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 name="Google Shape;10;p3"/>
          <p:cNvSpPr txBox="1">
            <a:spLocks noGrp="1"/>
          </p:cNvSpPr>
          <p:nvPr>
            <p:ph type="body" idx="1"/>
          </p:nvPr>
        </p:nvSpPr>
        <p:spPr>
          <a:xfrm>
            <a:off x="1439680" y="9266101"/>
            <a:ext cx="25919505" cy="22967665"/>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8"/>
        <p:cNvGrpSpPr/>
        <p:nvPr/>
      </p:nvGrpSpPr>
      <p:grpSpPr>
        <a:xfrm>
          <a:off x="0" y="0"/>
          <a:ext cx="0" cy="0"/>
          <a:chOff x="0" y="0"/>
          <a:chExt cx="0" cy="0"/>
        </a:xfrm>
      </p:grpSpPr>
      <p:sp>
        <p:nvSpPr>
          <p:cNvPr id="39" name="Google Shape;39;p12"/>
          <p:cNvSpPr txBox="1">
            <a:spLocks noGrp="1"/>
          </p:cNvSpPr>
          <p:nvPr>
            <p:ph type="title"/>
          </p:nvPr>
        </p:nvSpPr>
        <p:spPr>
          <a:xfrm>
            <a:off x="981754" y="5732147"/>
            <a:ext cx="26837777" cy="15801311"/>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12"/>
          <p:cNvSpPr txBox="1">
            <a:spLocks noGrp="1"/>
          </p:cNvSpPr>
          <p:nvPr>
            <p:ph type="body" idx="1"/>
          </p:nvPr>
        </p:nvSpPr>
        <p:spPr>
          <a:xfrm>
            <a:off x="1439680" y="9266101"/>
            <a:ext cx="25919505" cy="10955129"/>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2"/>
          <p:cNvSpPr txBox="1">
            <a:spLocks noGrp="1"/>
          </p:cNvSpPr>
          <p:nvPr>
            <p:ph type="body" idx="2"/>
          </p:nvPr>
        </p:nvSpPr>
        <p:spPr>
          <a:xfrm>
            <a:off x="1439680" y="21262623"/>
            <a:ext cx="25919505" cy="10955129"/>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2"/>
        <p:cNvGrpSpPr/>
        <p:nvPr/>
      </p:nvGrpSpPr>
      <p:grpSpPr>
        <a:xfrm>
          <a:off x="0" y="0"/>
          <a:ext cx="0" cy="0"/>
          <a:chOff x="0" y="0"/>
          <a:chExt cx="0" cy="0"/>
        </a:xfrm>
      </p:grpSpPr>
      <p:sp>
        <p:nvSpPr>
          <p:cNvPr id="43" name="Google Shape;43;p13"/>
          <p:cNvSpPr txBox="1">
            <a:spLocks noGrp="1"/>
          </p:cNvSpPr>
          <p:nvPr>
            <p:ph type="title"/>
          </p:nvPr>
        </p:nvSpPr>
        <p:spPr>
          <a:xfrm>
            <a:off x="981754" y="5732147"/>
            <a:ext cx="26837777" cy="15801311"/>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3"/>
          <p:cNvSpPr txBox="1">
            <a:spLocks noGrp="1"/>
          </p:cNvSpPr>
          <p:nvPr>
            <p:ph type="body" idx="1"/>
          </p:nvPr>
        </p:nvSpPr>
        <p:spPr>
          <a:xfrm>
            <a:off x="1439676" y="9266101"/>
            <a:ext cx="12648412" cy="10955129"/>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13"/>
          <p:cNvSpPr txBox="1">
            <a:spLocks noGrp="1"/>
          </p:cNvSpPr>
          <p:nvPr>
            <p:ph type="body" idx="2"/>
          </p:nvPr>
        </p:nvSpPr>
        <p:spPr>
          <a:xfrm>
            <a:off x="14720945" y="9266101"/>
            <a:ext cx="12648412" cy="10955129"/>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3"/>
          <p:cNvSpPr txBox="1">
            <a:spLocks noGrp="1"/>
          </p:cNvSpPr>
          <p:nvPr>
            <p:ph type="body" idx="3"/>
          </p:nvPr>
        </p:nvSpPr>
        <p:spPr>
          <a:xfrm>
            <a:off x="1439676" y="21262623"/>
            <a:ext cx="12648412" cy="10955129"/>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13"/>
          <p:cNvSpPr txBox="1">
            <a:spLocks noGrp="1"/>
          </p:cNvSpPr>
          <p:nvPr>
            <p:ph type="body" idx="4"/>
          </p:nvPr>
        </p:nvSpPr>
        <p:spPr>
          <a:xfrm>
            <a:off x="14720945" y="21262623"/>
            <a:ext cx="12648412" cy="10955129"/>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8"/>
        <p:cNvGrpSpPr/>
        <p:nvPr/>
      </p:nvGrpSpPr>
      <p:grpSpPr>
        <a:xfrm>
          <a:off x="0" y="0"/>
          <a:ext cx="0" cy="0"/>
          <a:chOff x="0" y="0"/>
          <a:chExt cx="0" cy="0"/>
        </a:xfrm>
      </p:grpSpPr>
      <p:sp>
        <p:nvSpPr>
          <p:cNvPr id="49" name="Google Shape;49;p14"/>
          <p:cNvSpPr txBox="1">
            <a:spLocks noGrp="1"/>
          </p:cNvSpPr>
          <p:nvPr>
            <p:ph type="title"/>
          </p:nvPr>
        </p:nvSpPr>
        <p:spPr>
          <a:xfrm>
            <a:off x="981754" y="5732147"/>
            <a:ext cx="26837777" cy="15801311"/>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4"/>
          <p:cNvSpPr txBox="1">
            <a:spLocks noGrp="1"/>
          </p:cNvSpPr>
          <p:nvPr>
            <p:ph type="body" idx="1"/>
          </p:nvPr>
        </p:nvSpPr>
        <p:spPr>
          <a:xfrm>
            <a:off x="1439677" y="9266101"/>
            <a:ext cx="8345858" cy="10955129"/>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4"/>
          <p:cNvSpPr txBox="1">
            <a:spLocks noGrp="1"/>
          </p:cNvSpPr>
          <p:nvPr>
            <p:ph type="body" idx="2"/>
          </p:nvPr>
        </p:nvSpPr>
        <p:spPr>
          <a:xfrm>
            <a:off x="10203240" y="9266101"/>
            <a:ext cx="8345858" cy="10955129"/>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14"/>
          <p:cNvSpPr txBox="1">
            <a:spLocks noGrp="1"/>
          </p:cNvSpPr>
          <p:nvPr>
            <p:ph type="body" idx="3"/>
          </p:nvPr>
        </p:nvSpPr>
        <p:spPr>
          <a:xfrm>
            <a:off x="18966802" y="9266101"/>
            <a:ext cx="8345858" cy="10955129"/>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14"/>
          <p:cNvSpPr txBox="1">
            <a:spLocks noGrp="1"/>
          </p:cNvSpPr>
          <p:nvPr>
            <p:ph type="body" idx="4"/>
          </p:nvPr>
        </p:nvSpPr>
        <p:spPr>
          <a:xfrm>
            <a:off x="1439677" y="21262623"/>
            <a:ext cx="8345858" cy="10955129"/>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14"/>
          <p:cNvSpPr txBox="1">
            <a:spLocks noGrp="1"/>
          </p:cNvSpPr>
          <p:nvPr>
            <p:ph type="body" idx="5"/>
          </p:nvPr>
        </p:nvSpPr>
        <p:spPr>
          <a:xfrm>
            <a:off x="10203240" y="21262623"/>
            <a:ext cx="8345858" cy="10955129"/>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14"/>
          <p:cNvSpPr txBox="1">
            <a:spLocks noGrp="1"/>
          </p:cNvSpPr>
          <p:nvPr>
            <p:ph type="body" idx="6"/>
          </p:nvPr>
        </p:nvSpPr>
        <p:spPr>
          <a:xfrm>
            <a:off x="18966802" y="21262623"/>
            <a:ext cx="8345858" cy="10955129"/>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2"/>
        <p:cNvGrpSpPr/>
        <p:nvPr/>
      </p:nvGrpSpPr>
      <p:grpSpPr>
        <a:xfrm>
          <a:off x="0" y="0"/>
          <a:ext cx="0" cy="0"/>
          <a:chOff x="0" y="0"/>
          <a:chExt cx="0" cy="0"/>
        </a:xfrm>
      </p:grpSpPr>
      <p:sp>
        <p:nvSpPr>
          <p:cNvPr id="13" name="Google Shape;13;p5"/>
          <p:cNvSpPr txBox="1">
            <a:spLocks noGrp="1"/>
          </p:cNvSpPr>
          <p:nvPr>
            <p:ph type="title"/>
          </p:nvPr>
        </p:nvSpPr>
        <p:spPr>
          <a:xfrm>
            <a:off x="981754" y="5732147"/>
            <a:ext cx="26837777" cy="15801311"/>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5"/>
          <p:cNvSpPr txBox="1">
            <a:spLocks noGrp="1"/>
          </p:cNvSpPr>
          <p:nvPr>
            <p:ph type="subTitle" idx="1"/>
          </p:nvPr>
        </p:nvSpPr>
        <p:spPr>
          <a:xfrm>
            <a:off x="1439680" y="9266101"/>
            <a:ext cx="25919505" cy="22967665"/>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5"/>
        <p:cNvGrpSpPr/>
        <p:nvPr/>
      </p:nvGrpSpPr>
      <p:grpSpPr>
        <a:xfrm>
          <a:off x="0" y="0"/>
          <a:ext cx="0" cy="0"/>
          <a:chOff x="0" y="0"/>
          <a:chExt cx="0" cy="0"/>
        </a:xfrm>
      </p:grpSpPr>
      <p:sp>
        <p:nvSpPr>
          <p:cNvPr id="16" name="Google Shape;16;p6"/>
          <p:cNvSpPr txBox="1">
            <a:spLocks noGrp="1"/>
          </p:cNvSpPr>
          <p:nvPr>
            <p:ph type="title"/>
          </p:nvPr>
        </p:nvSpPr>
        <p:spPr>
          <a:xfrm>
            <a:off x="981754" y="5732147"/>
            <a:ext cx="26837777" cy="15801311"/>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6"/>
          <p:cNvSpPr txBox="1">
            <a:spLocks noGrp="1"/>
          </p:cNvSpPr>
          <p:nvPr>
            <p:ph type="body" idx="1"/>
          </p:nvPr>
        </p:nvSpPr>
        <p:spPr>
          <a:xfrm>
            <a:off x="1439676" y="9266101"/>
            <a:ext cx="12648412" cy="22967665"/>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6"/>
          <p:cNvSpPr txBox="1">
            <a:spLocks noGrp="1"/>
          </p:cNvSpPr>
          <p:nvPr>
            <p:ph type="body" idx="2"/>
          </p:nvPr>
        </p:nvSpPr>
        <p:spPr>
          <a:xfrm>
            <a:off x="14720945" y="9266101"/>
            <a:ext cx="12648412" cy="22967665"/>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
        <p:cNvGrpSpPr/>
        <p:nvPr/>
      </p:nvGrpSpPr>
      <p:grpSpPr>
        <a:xfrm>
          <a:off x="0" y="0"/>
          <a:ext cx="0" cy="0"/>
          <a:chOff x="0" y="0"/>
          <a:chExt cx="0" cy="0"/>
        </a:xfrm>
      </p:grpSpPr>
      <p:sp>
        <p:nvSpPr>
          <p:cNvPr id="20" name="Google Shape;20;p7"/>
          <p:cNvSpPr txBox="1">
            <a:spLocks noGrp="1"/>
          </p:cNvSpPr>
          <p:nvPr>
            <p:ph type="title"/>
          </p:nvPr>
        </p:nvSpPr>
        <p:spPr>
          <a:xfrm>
            <a:off x="981754" y="5732147"/>
            <a:ext cx="26837777" cy="15801311"/>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1"/>
        <p:cNvGrpSpPr/>
        <p:nvPr/>
      </p:nvGrpSpPr>
      <p:grpSpPr>
        <a:xfrm>
          <a:off x="0" y="0"/>
          <a:ext cx="0" cy="0"/>
          <a:chOff x="0" y="0"/>
          <a:chExt cx="0" cy="0"/>
        </a:xfrm>
      </p:grpSpPr>
      <p:sp>
        <p:nvSpPr>
          <p:cNvPr id="22" name="Google Shape;22;p8"/>
          <p:cNvSpPr txBox="1">
            <a:spLocks noGrp="1"/>
          </p:cNvSpPr>
          <p:nvPr>
            <p:ph type="subTitle" idx="1"/>
          </p:nvPr>
        </p:nvSpPr>
        <p:spPr>
          <a:xfrm>
            <a:off x="981754" y="5732143"/>
            <a:ext cx="26837777" cy="73247082"/>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3"/>
        <p:cNvGrpSpPr/>
        <p:nvPr/>
      </p:nvGrpSpPr>
      <p:grpSpPr>
        <a:xfrm>
          <a:off x="0" y="0"/>
          <a:ext cx="0" cy="0"/>
          <a:chOff x="0" y="0"/>
          <a:chExt cx="0" cy="0"/>
        </a:xfrm>
      </p:grpSpPr>
      <p:sp>
        <p:nvSpPr>
          <p:cNvPr id="24" name="Google Shape;24;p9"/>
          <p:cNvSpPr txBox="1">
            <a:spLocks noGrp="1"/>
          </p:cNvSpPr>
          <p:nvPr>
            <p:ph type="title"/>
          </p:nvPr>
        </p:nvSpPr>
        <p:spPr>
          <a:xfrm>
            <a:off x="981754" y="5732147"/>
            <a:ext cx="26837777" cy="15801311"/>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9"/>
          <p:cNvSpPr txBox="1">
            <a:spLocks noGrp="1"/>
          </p:cNvSpPr>
          <p:nvPr>
            <p:ph type="body" idx="1"/>
          </p:nvPr>
        </p:nvSpPr>
        <p:spPr>
          <a:xfrm>
            <a:off x="1439676" y="9266101"/>
            <a:ext cx="12648412" cy="10955129"/>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9"/>
          <p:cNvSpPr txBox="1">
            <a:spLocks noGrp="1"/>
          </p:cNvSpPr>
          <p:nvPr>
            <p:ph type="body" idx="2"/>
          </p:nvPr>
        </p:nvSpPr>
        <p:spPr>
          <a:xfrm>
            <a:off x="14720945" y="9266101"/>
            <a:ext cx="12648412" cy="22967665"/>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 name="Google Shape;27;p9"/>
          <p:cNvSpPr txBox="1">
            <a:spLocks noGrp="1"/>
          </p:cNvSpPr>
          <p:nvPr>
            <p:ph type="body" idx="3"/>
          </p:nvPr>
        </p:nvSpPr>
        <p:spPr>
          <a:xfrm>
            <a:off x="1439676" y="21262623"/>
            <a:ext cx="12648412" cy="10955129"/>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8"/>
        <p:cNvGrpSpPr/>
        <p:nvPr/>
      </p:nvGrpSpPr>
      <p:grpSpPr>
        <a:xfrm>
          <a:off x="0" y="0"/>
          <a:ext cx="0" cy="0"/>
          <a:chOff x="0" y="0"/>
          <a:chExt cx="0" cy="0"/>
        </a:xfrm>
      </p:grpSpPr>
      <p:sp>
        <p:nvSpPr>
          <p:cNvPr id="29" name="Google Shape;29;p10"/>
          <p:cNvSpPr txBox="1">
            <a:spLocks noGrp="1"/>
          </p:cNvSpPr>
          <p:nvPr>
            <p:ph type="title"/>
          </p:nvPr>
        </p:nvSpPr>
        <p:spPr>
          <a:xfrm>
            <a:off x="981754" y="5732147"/>
            <a:ext cx="26837777" cy="15801311"/>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0"/>
          <p:cNvSpPr txBox="1">
            <a:spLocks noGrp="1"/>
          </p:cNvSpPr>
          <p:nvPr>
            <p:ph type="body" idx="1"/>
          </p:nvPr>
        </p:nvSpPr>
        <p:spPr>
          <a:xfrm>
            <a:off x="1439676" y="9266101"/>
            <a:ext cx="12648412" cy="22967665"/>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10"/>
          <p:cNvSpPr txBox="1">
            <a:spLocks noGrp="1"/>
          </p:cNvSpPr>
          <p:nvPr>
            <p:ph type="body" idx="2"/>
          </p:nvPr>
        </p:nvSpPr>
        <p:spPr>
          <a:xfrm>
            <a:off x="14720945" y="9266101"/>
            <a:ext cx="12648412" cy="10955129"/>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0"/>
          <p:cNvSpPr txBox="1">
            <a:spLocks noGrp="1"/>
          </p:cNvSpPr>
          <p:nvPr>
            <p:ph type="body" idx="3"/>
          </p:nvPr>
        </p:nvSpPr>
        <p:spPr>
          <a:xfrm>
            <a:off x="14720945" y="21262623"/>
            <a:ext cx="12648412" cy="10955129"/>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3"/>
        <p:cNvGrpSpPr/>
        <p:nvPr/>
      </p:nvGrpSpPr>
      <p:grpSpPr>
        <a:xfrm>
          <a:off x="0" y="0"/>
          <a:ext cx="0" cy="0"/>
          <a:chOff x="0" y="0"/>
          <a:chExt cx="0" cy="0"/>
        </a:xfrm>
      </p:grpSpPr>
      <p:sp>
        <p:nvSpPr>
          <p:cNvPr id="34" name="Google Shape;34;p11"/>
          <p:cNvSpPr txBox="1">
            <a:spLocks noGrp="1"/>
          </p:cNvSpPr>
          <p:nvPr>
            <p:ph type="title"/>
          </p:nvPr>
        </p:nvSpPr>
        <p:spPr>
          <a:xfrm>
            <a:off x="981754" y="5732147"/>
            <a:ext cx="26837777" cy="15801311"/>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1"/>
          <p:cNvSpPr txBox="1">
            <a:spLocks noGrp="1"/>
          </p:cNvSpPr>
          <p:nvPr>
            <p:ph type="body" idx="1"/>
          </p:nvPr>
        </p:nvSpPr>
        <p:spPr>
          <a:xfrm>
            <a:off x="1439676" y="9266101"/>
            <a:ext cx="12648412" cy="10955129"/>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1"/>
          <p:cNvSpPr txBox="1">
            <a:spLocks noGrp="1"/>
          </p:cNvSpPr>
          <p:nvPr>
            <p:ph type="body" idx="2"/>
          </p:nvPr>
        </p:nvSpPr>
        <p:spPr>
          <a:xfrm>
            <a:off x="14720945" y="9266101"/>
            <a:ext cx="12648412" cy="10955129"/>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1"/>
          <p:cNvSpPr txBox="1">
            <a:spLocks noGrp="1"/>
          </p:cNvSpPr>
          <p:nvPr>
            <p:ph type="body" idx="3"/>
          </p:nvPr>
        </p:nvSpPr>
        <p:spPr>
          <a:xfrm>
            <a:off x="1439680" y="21262623"/>
            <a:ext cx="25919505" cy="10955129"/>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2"/>
          <p:cNvSpPr txBox="1">
            <a:spLocks noGrp="1"/>
          </p:cNvSpPr>
          <p:nvPr>
            <p:ph type="title"/>
          </p:nvPr>
        </p:nvSpPr>
        <p:spPr>
          <a:xfrm>
            <a:off x="981754" y="5732147"/>
            <a:ext cx="26837777" cy="15801311"/>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2"/>
          <p:cNvSpPr txBox="1">
            <a:spLocks noGrp="1"/>
          </p:cNvSpPr>
          <p:nvPr>
            <p:ph type="body" idx="1"/>
          </p:nvPr>
        </p:nvSpPr>
        <p:spPr>
          <a:xfrm>
            <a:off x="1439680" y="9266101"/>
            <a:ext cx="25919505" cy="22967665"/>
          </a:xfrm>
          <a:prstGeom prst="rect">
            <a:avLst/>
          </a:prstGeom>
          <a:noFill/>
          <a:ln>
            <a:noFill/>
          </a:ln>
        </p:spPr>
        <p:txBody>
          <a:bodyPr spcFirstLastPara="1" wrap="square" lIns="0" tIns="0" rIns="0" bIns="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tmp"/><Relationship Id="rId18" Type="http://schemas.openxmlformats.org/officeDocument/2006/relationships/image" Target="../media/image15.tmp"/><Relationship Id="rId26" Type="http://schemas.openxmlformats.org/officeDocument/2006/relationships/image" Target="../media/image23.png"/><Relationship Id="rId3" Type="http://schemas.openxmlformats.org/officeDocument/2006/relationships/image" Target="../media/image1.png"/><Relationship Id="rId21" Type="http://schemas.openxmlformats.org/officeDocument/2006/relationships/image" Target="../media/image18.png"/><Relationship Id="rId7" Type="http://schemas.openxmlformats.org/officeDocument/2006/relationships/image" Target="../media/image4.png"/><Relationship Id="rId12" Type="http://schemas.openxmlformats.org/officeDocument/2006/relationships/image" Target="../media/image9.tmp"/><Relationship Id="rId17" Type="http://schemas.openxmlformats.org/officeDocument/2006/relationships/image" Target="../media/image14.tmp"/><Relationship Id="rId25" Type="http://schemas.openxmlformats.org/officeDocument/2006/relationships/image" Target="../media/image22.png"/><Relationship Id="rId2" Type="http://schemas.openxmlformats.org/officeDocument/2006/relationships/notesSlide" Target="../notesSlides/notesSlide1.xml"/><Relationship Id="rId16" Type="http://schemas.openxmlformats.org/officeDocument/2006/relationships/image" Target="../media/image13.png"/><Relationship Id="rId20" Type="http://schemas.openxmlformats.org/officeDocument/2006/relationships/image" Target="../media/image17.tmp"/><Relationship Id="rId1" Type="http://schemas.openxmlformats.org/officeDocument/2006/relationships/slideLayout" Target="../slideLayouts/slideLayout1.xml"/><Relationship Id="rId6" Type="http://schemas.openxmlformats.org/officeDocument/2006/relationships/hyperlink" Target="https://ingmbioinfo.github.io/combiroc/" TargetMode="External"/><Relationship Id="rId11" Type="http://schemas.openxmlformats.org/officeDocument/2006/relationships/image" Target="../media/image8.tmp"/><Relationship Id="rId24" Type="http://schemas.openxmlformats.org/officeDocument/2006/relationships/image" Target="../media/image21.png"/><Relationship Id="rId5" Type="http://schemas.openxmlformats.org/officeDocument/2006/relationships/image" Target="../media/image3.png"/><Relationship Id="rId15" Type="http://schemas.openxmlformats.org/officeDocument/2006/relationships/image" Target="../media/image12.tmp"/><Relationship Id="rId23" Type="http://schemas.openxmlformats.org/officeDocument/2006/relationships/image" Target="../media/image20.png"/><Relationship Id="rId10" Type="http://schemas.openxmlformats.org/officeDocument/2006/relationships/image" Target="../media/image7.tmp"/><Relationship Id="rId19" Type="http://schemas.openxmlformats.org/officeDocument/2006/relationships/image" Target="../media/image16.png"/><Relationship Id="rId4" Type="http://schemas.openxmlformats.org/officeDocument/2006/relationships/image" Target="../media/image2.png"/><Relationship Id="rId9" Type="http://schemas.openxmlformats.org/officeDocument/2006/relationships/image" Target="../media/image6.png"/><Relationship Id="rId14" Type="http://schemas.openxmlformats.org/officeDocument/2006/relationships/image" Target="../media/image11.tmp"/><Relationship Id="rId22" Type="http://schemas.openxmlformats.org/officeDocument/2006/relationships/image" Target="../media/image19.png"/><Relationship Id="rId27"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20" name="Picture 19"/>
          <p:cNvPicPr>
            <a:picLocks noChangeAspect="1"/>
          </p:cNvPicPr>
          <p:nvPr/>
        </p:nvPicPr>
        <p:blipFill>
          <a:blip r:embed="rId3"/>
          <a:stretch>
            <a:fillRect/>
          </a:stretch>
        </p:blipFill>
        <p:spPr>
          <a:xfrm>
            <a:off x="23301541" y="21085035"/>
            <a:ext cx="4227008" cy="4287072"/>
          </a:xfrm>
          <a:prstGeom prst="rect">
            <a:avLst/>
          </a:prstGeom>
        </p:spPr>
      </p:pic>
      <p:pic>
        <p:nvPicPr>
          <p:cNvPr id="32" name="Picture 31"/>
          <p:cNvPicPr>
            <a:picLocks noChangeAspect="1"/>
          </p:cNvPicPr>
          <p:nvPr/>
        </p:nvPicPr>
        <p:blipFill>
          <a:blip r:embed="rId4"/>
          <a:stretch>
            <a:fillRect/>
          </a:stretch>
        </p:blipFill>
        <p:spPr>
          <a:xfrm>
            <a:off x="806071" y="20535865"/>
            <a:ext cx="3255546" cy="2877561"/>
          </a:xfrm>
          <a:prstGeom prst="rect">
            <a:avLst/>
          </a:prstGeom>
        </p:spPr>
      </p:pic>
      <p:sp>
        <p:nvSpPr>
          <p:cNvPr id="97" name="Google Shape;97;p1"/>
          <p:cNvSpPr/>
          <p:nvPr/>
        </p:nvSpPr>
        <p:spPr>
          <a:xfrm>
            <a:off x="20665440" y="35146759"/>
            <a:ext cx="7348420" cy="4129892"/>
          </a:xfrm>
          <a:prstGeom prst="rect">
            <a:avLst/>
          </a:prstGeom>
          <a:noFill/>
          <a:ln w="5080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658" b="0" i="0" u="none" strike="noStrike" cap="none">
              <a:solidFill>
                <a:srgbClr val="000000"/>
              </a:solidFill>
              <a:latin typeface="Arial"/>
              <a:ea typeface="Arial"/>
              <a:cs typeface="Arial"/>
              <a:sym typeface="Arial"/>
            </a:endParaRPr>
          </a:p>
        </p:txBody>
      </p:sp>
      <p:sp>
        <p:nvSpPr>
          <p:cNvPr id="118" name="Google Shape;118;p1"/>
          <p:cNvSpPr/>
          <p:nvPr/>
        </p:nvSpPr>
        <p:spPr>
          <a:xfrm>
            <a:off x="468936" y="14387372"/>
            <a:ext cx="8903929" cy="2120294"/>
          </a:xfrm>
          <a:prstGeom prst="rect">
            <a:avLst/>
          </a:prstGeom>
          <a:gradFill>
            <a:gsLst>
              <a:gs pos="0">
                <a:srgbClr val="D4E5F5"/>
              </a:gs>
              <a:gs pos="100000">
                <a:srgbClr val="70A4D5"/>
              </a:gs>
            </a:gsLst>
            <a:lin ang="5400000" scaled="0"/>
          </a:gradFill>
          <a:ln w="50800"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lvl="0" algn="ctr"/>
            <a:r>
              <a:rPr lang="it-IT" sz="4000" b="1" i="0" u="none" strike="noStrike" cap="none" dirty="0">
                <a:solidFill>
                  <a:srgbClr val="000000"/>
                </a:solidFill>
                <a:latin typeface="Arial"/>
                <a:ea typeface="Arial"/>
                <a:cs typeface="Arial"/>
                <a:sym typeface="Arial"/>
              </a:rPr>
              <a:t>2. </a:t>
            </a:r>
            <a:r>
              <a:rPr lang="it-IT" sz="4000" b="1" i="1" dirty="0"/>
              <a:t>Combiroc</a:t>
            </a:r>
            <a:r>
              <a:rPr lang="it-IT" sz="4000" b="1" dirty="0"/>
              <a:t> unlocks hidden </a:t>
            </a:r>
          </a:p>
          <a:p>
            <a:pPr lvl="0" algn="ctr"/>
            <a:r>
              <a:rPr lang="it-IT" sz="4000" b="1" dirty="0"/>
              <a:t>markers sub-signatures</a:t>
            </a:r>
            <a:endParaRPr sz="4000" b="1" i="0" u="none" strike="noStrike" cap="none" dirty="0">
              <a:solidFill>
                <a:srgbClr val="000000"/>
              </a:solidFill>
              <a:sym typeface="Arial"/>
            </a:endParaRPr>
          </a:p>
        </p:txBody>
      </p:sp>
      <p:sp>
        <p:nvSpPr>
          <p:cNvPr id="60" name="Google Shape;60;p1"/>
          <p:cNvSpPr/>
          <p:nvPr/>
        </p:nvSpPr>
        <p:spPr>
          <a:xfrm>
            <a:off x="2234119" y="342373"/>
            <a:ext cx="24303791" cy="1737169"/>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it-IT" sz="6000" b="1" i="0" u="none" strike="noStrike" cap="none" dirty="0">
                <a:solidFill>
                  <a:srgbClr val="000000"/>
                </a:solidFill>
                <a:latin typeface="Arial"/>
                <a:ea typeface="Arial"/>
                <a:cs typeface="Arial"/>
                <a:sym typeface="Arial"/>
              </a:rPr>
              <a:t>Improved NK cell markers </a:t>
            </a:r>
            <a:r>
              <a:rPr lang="it-IT" sz="6000" b="1" i="0" u="none" strike="noStrike" cap="none">
                <a:solidFill>
                  <a:srgbClr val="000000"/>
                </a:solidFill>
                <a:latin typeface="Arial"/>
                <a:ea typeface="Arial"/>
                <a:cs typeface="Arial"/>
                <a:sym typeface="Arial"/>
              </a:rPr>
              <a:t>from single-cell </a:t>
            </a:r>
            <a:r>
              <a:rPr lang="it-IT" sz="6000" b="1" i="0" u="none" strike="noStrike" cap="none" dirty="0">
                <a:solidFill>
                  <a:srgbClr val="000000"/>
                </a:solidFill>
                <a:latin typeface="Arial"/>
                <a:ea typeface="Arial"/>
                <a:cs typeface="Arial"/>
                <a:sym typeface="Arial"/>
              </a:rPr>
              <a:t>RNA-seq of PBMC populations </a:t>
            </a:r>
            <a:r>
              <a:rPr lang="it-IT" sz="6000" b="1" dirty="0"/>
              <a:t>with</a:t>
            </a:r>
            <a:r>
              <a:rPr lang="it-IT" sz="6000" b="1" i="0" u="none" strike="noStrike" cap="none" dirty="0">
                <a:solidFill>
                  <a:srgbClr val="000000"/>
                </a:solidFill>
                <a:latin typeface="Arial"/>
                <a:ea typeface="Arial"/>
                <a:cs typeface="Arial"/>
                <a:sym typeface="Arial"/>
              </a:rPr>
              <a:t> the new ROC-driven combiroc R package</a:t>
            </a:r>
            <a:endParaRPr sz="60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endParaRPr sz="6000" b="0" i="0" u="none" strike="noStrike" cap="none" dirty="0">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endParaRPr sz="6000" b="0" i="0" u="none" strike="noStrike" cap="none" dirty="0">
              <a:solidFill>
                <a:schemeClr val="dk1"/>
              </a:solidFill>
              <a:latin typeface="Arial"/>
              <a:ea typeface="Arial"/>
              <a:cs typeface="Arial"/>
              <a:sym typeface="Arial"/>
            </a:endParaRPr>
          </a:p>
          <a:p>
            <a:pPr marL="342900" marR="0" lvl="0" indent="-237616" algn="ctr" rtl="0">
              <a:lnSpc>
                <a:spcPct val="100000"/>
              </a:lnSpc>
              <a:spcBef>
                <a:spcPts val="0"/>
              </a:spcBef>
              <a:spcAft>
                <a:spcPts val="0"/>
              </a:spcAft>
              <a:buNone/>
            </a:pPr>
            <a:endParaRPr sz="60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endParaRPr sz="6000" b="0" i="0" u="none" strike="noStrike" cap="none" dirty="0">
              <a:solidFill>
                <a:srgbClr val="000000"/>
              </a:solidFill>
              <a:latin typeface="Arial"/>
              <a:ea typeface="Arial"/>
              <a:cs typeface="Arial"/>
              <a:sym typeface="Arial"/>
            </a:endParaRPr>
          </a:p>
          <a:p>
            <a:pPr marL="342900" marR="0" lvl="0" indent="-241300" algn="ctr" rtl="0">
              <a:lnSpc>
                <a:spcPct val="100000"/>
              </a:lnSpc>
              <a:spcBef>
                <a:spcPts val="0"/>
              </a:spcBef>
              <a:spcAft>
                <a:spcPts val="0"/>
              </a:spcAft>
              <a:buNone/>
            </a:pPr>
            <a:endParaRPr sz="6000" b="0" i="0" u="none" strike="noStrike" cap="none" dirty="0">
              <a:solidFill>
                <a:srgbClr val="000000"/>
              </a:solidFill>
              <a:latin typeface="Arial"/>
              <a:ea typeface="Arial"/>
              <a:cs typeface="Arial"/>
              <a:sym typeface="Arial"/>
            </a:endParaRPr>
          </a:p>
        </p:txBody>
      </p:sp>
      <p:pic>
        <p:nvPicPr>
          <p:cNvPr id="61" name="Google Shape;61;p1"/>
          <p:cNvPicPr preferRelativeResize="0"/>
          <p:nvPr/>
        </p:nvPicPr>
        <p:blipFill rotWithShape="1">
          <a:blip r:embed="rId5">
            <a:alphaModFix/>
          </a:blip>
          <a:srcRect/>
          <a:stretch/>
        </p:blipFill>
        <p:spPr>
          <a:xfrm>
            <a:off x="22113662" y="2598955"/>
            <a:ext cx="5238348" cy="1361182"/>
          </a:xfrm>
          <a:prstGeom prst="rect">
            <a:avLst/>
          </a:prstGeom>
          <a:noFill/>
          <a:ln>
            <a:noFill/>
          </a:ln>
        </p:spPr>
      </p:pic>
      <p:sp>
        <p:nvSpPr>
          <p:cNvPr id="62" name="Google Shape;62;p1"/>
          <p:cNvSpPr/>
          <p:nvPr/>
        </p:nvSpPr>
        <p:spPr>
          <a:xfrm>
            <a:off x="526607" y="5170635"/>
            <a:ext cx="13593470" cy="880028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None/>
            </a:pPr>
            <a:r>
              <a:rPr lang="it-IT" sz="4000" b="1" i="0" u="none" strike="noStrike" cap="none" dirty="0">
                <a:solidFill>
                  <a:srgbClr val="84B1DB"/>
                </a:solidFill>
                <a:latin typeface="Arial"/>
                <a:ea typeface="Arial"/>
                <a:cs typeface="Arial"/>
                <a:sym typeface="Arial"/>
              </a:rPr>
              <a:t>Abstract</a:t>
            </a:r>
          </a:p>
          <a:p>
            <a:pPr marL="0" marR="0" lvl="0" indent="0" algn="just" rtl="0">
              <a:lnSpc>
                <a:spcPct val="100000"/>
              </a:lnSpc>
              <a:spcBef>
                <a:spcPts val="0"/>
              </a:spcBef>
              <a:spcAft>
                <a:spcPts val="0"/>
              </a:spcAft>
              <a:buNone/>
            </a:pPr>
            <a:endParaRPr lang="it-IT" sz="1100" b="1" i="0" u="none" strike="noStrike" cap="none" dirty="0">
              <a:solidFill>
                <a:srgbClr val="84B1DB"/>
              </a:solidFill>
              <a:latin typeface="Arial"/>
              <a:ea typeface="Arial"/>
              <a:cs typeface="Arial"/>
              <a:sym typeface="Arial"/>
            </a:endParaRPr>
          </a:p>
          <a:p>
            <a:pPr lvl="0" algn="just"/>
            <a:r>
              <a:rPr lang="en-GB" sz="3000" b="1" dirty="0"/>
              <a:t>In this study, we introduce the combiroc R package, a tool for refining signatures in high-throughput omics data. </a:t>
            </a:r>
            <a:r>
              <a:rPr lang="en-GB" sz="3000" dirty="0"/>
              <a:t>Leveraging a ROC-driven combinatorial selection approach, this new package was designed to facilitate the identification of potent sub-signatures from single-cell RNA-</a:t>
            </a:r>
            <a:r>
              <a:rPr lang="en-GB" sz="3000" dirty="0" err="1"/>
              <a:t>seq</a:t>
            </a:r>
            <a:r>
              <a:rPr lang="en-GB" sz="3000" dirty="0"/>
              <a:t> experiments, enabling more efficient cell annotation using a reduced set of markers. By applying </a:t>
            </a:r>
            <a:r>
              <a:rPr lang="en-GB" sz="3000" i="1" dirty="0"/>
              <a:t>combiroc</a:t>
            </a:r>
            <a:r>
              <a:rPr lang="en-GB" sz="3000" dirty="0"/>
              <a:t> to Peripheral Blood Mononuclear Cells (PBMC) datasets, we identified non-canonical marker combinations for Natural Killer (NK) cells that aligned with the Human Protein Atlas (HPA). We further validated these combinations through cytometry staining and functional assays. </a:t>
            </a:r>
          </a:p>
          <a:p>
            <a:pPr lvl="0" algn="just"/>
            <a:r>
              <a:rPr lang="en-GB" sz="3000" b="1" dirty="0"/>
              <a:t>The single-cell workflow presented in this work significantly impacts marker signature research in general and transcriptomic gene signatures in particular. </a:t>
            </a:r>
            <a:r>
              <a:rPr lang="en-GB" sz="3000" dirty="0"/>
              <a:t>It demonstrates that the top differentially expressed genes are not necessarily the most specific ones and that smaller signatures can be more powerful, regardless of the differential expression ranking of individual markers. This principle of "less is more" has the potential to re-evaluate existing gene signatures and bring forth new markers that may have gone unnoticed so far.</a:t>
            </a:r>
            <a:r>
              <a:rPr lang="it-IT" sz="3000" dirty="0"/>
              <a:t/>
            </a:r>
            <a:br>
              <a:rPr lang="it-IT" sz="3000" dirty="0"/>
            </a:br>
            <a:r>
              <a:rPr lang="it-IT" sz="3000" dirty="0">
                <a:hlinkClick r:id="rId6"/>
              </a:rPr>
              <a:t>https://ingmbioinfo.github.io/combiroc/</a:t>
            </a:r>
            <a:r>
              <a:rPr lang="it-IT" sz="3000" dirty="0"/>
              <a:t> (also on CRAN).</a:t>
            </a:r>
            <a:endParaRPr sz="3000" b="0" i="0" u="none" strike="noStrike" cap="none" dirty="0">
              <a:solidFill>
                <a:srgbClr val="000000"/>
              </a:solidFill>
              <a:sym typeface="Arial"/>
            </a:endParaRPr>
          </a:p>
        </p:txBody>
      </p:sp>
      <p:sp>
        <p:nvSpPr>
          <p:cNvPr id="72" name="Google Shape;72;p1"/>
          <p:cNvSpPr/>
          <p:nvPr/>
        </p:nvSpPr>
        <p:spPr>
          <a:xfrm>
            <a:off x="6117620" y="2565206"/>
            <a:ext cx="14859000" cy="2109087"/>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it-IT" sz="2800" b="1" i="0" u="none" strike="noStrike" cap="none" dirty="0">
                <a:solidFill>
                  <a:srgbClr val="000000"/>
                </a:solidFill>
                <a:latin typeface="Arial"/>
                <a:ea typeface="Arial"/>
                <a:cs typeface="Arial"/>
                <a:sym typeface="Arial"/>
              </a:rPr>
              <a:t>I. Ferrari</a:t>
            </a:r>
            <a:r>
              <a:rPr lang="it-IT" sz="2800" b="0" i="0" u="none" strike="noStrike" cap="none" baseline="30000" dirty="0">
                <a:solidFill>
                  <a:srgbClr val="000000"/>
                </a:solidFill>
                <a:latin typeface="Arial"/>
                <a:ea typeface="Arial"/>
                <a:cs typeface="Arial"/>
                <a:sym typeface="Arial"/>
              </a:rPr>
              <a:t>1 2</a:t>
            </a:r>
            <a:r>
              <a:rPr lang="it-IT" sz="2800" b="0" i="0" u="none" strike="noStrike" cap="none" dirty="0">
                <a:solidFill>
                  <a:srgbClr val="000000"/>
                </a:solidFill>
                <a:latin typeface="Arial"/>
                <a:ea typeface="Arial"/>
                <a:cs typeface="Arial"/>
                <a:sym typeface="Arial"/>
              </a:rPr>
              <a:t>, S. Mazzara</a:t>
            </a:r>
            <a:r>
              <a:rPr lang="it-IT" sz="2800" b="0" i="0" u="none" strike="noStrike" cap="none" baseline="30000" dirty="0">
                <a:solidFill>
                  <a:srgbClr val="000000"/>
                </a:solidFill>
                <a:latin typeface="Arial"/>
                <a:ea typeface="Arial"/>
                <a:cs typeface="Arial"/>
                <a:sym typeface="Arial"/>
              </a:rPr>
              <a:t>3</a:t>
            </a:r>
            <a:r>
              <a:rPr lang="it-IT" sz="2800" b="0" i="0" u="none" strike="noStrike" cap="none" dirty="0">
                <a:solidFill>
                  <a:srgbClr val="000000"/>
                </a:solidFill>
                <a:latin typeface="Arial"/>
                <a:ea typeface="Arial"/>
                <a:cs typeface="Arial"/>
                <a:sym typeface="Arial"/>
              </a:rPr>
              <a:t>, A. Gobbini</a:t>
            </a:r>
            <a:r>
              <a:rPr lang="it-IT" sz="2800" b="0" i="0" u="none" strike="noStrike" cap="none" baseline="30000" dirty="0">
                <a:solidFill>
                  <a:srgbClr val="000000"/>
                </a:solidFill>
                <a:latin typeface="Arial"/>
                <a:ea typeface="Arial"/>
                <a:cs typeface="Arial"/>
                <a:sym typeface="Arial"/>
              </a:rPr>
              <a:t>1</a:t>
            </a:r>
            <a:r>
              <a:rPr lang="it-IT" sz="2800" b="0" i="0" u="none" strike="noStrike" cap="none" dirty="0">
                <a:solidFill>
                  <a:srgbClr val="000000"/>
                </a:solidFill>
                <a:latin typeface="Arial"/>
                <a:ea typeface="Arial"/>
                <a:cs typeface="Arial"/>
                <a:sym typeface="Arial"/>
              </a:rPr>
              <a:t>, N. Di Marzo</a:t>
            </a:r>
            <a:r>
              <a:rPr lang="it-IT" sz="2800" b="0" i="0" u="none" strike="noStrike" cap="none" baseline="30000" dirty="0">
                <a:solidFill>
                  <a:srgbClr val="000000"/>
                </a:solidFill>
                <a:latin typeface="Arial"/>
                <a:ea typeface="Arial"/>
                <a:cs typeface="Arial"/>
                <a:sym typeface="Arial"/>
              </a:rPr>
              <a:t>4</a:t>
            </a:r>
            <a:r>
              <a:rPr lang="it-IT" sz="2800" b="0" i="0" u="none" strike="noStrike" cap="none" dirty="0">
                <a:solidFill>
                  <a:srgbClr val="000000"/>
                </a:solidFill>
                <a:latin typeface="Arial"/>
                <a:ea typeface="Arial"/>
                <a:cs typeface="Arial"/>
                <a:sym typeface="Arial"/>
              </a:rPr>
              <a:t>,  M. Crosti</a:t>
            </a:r>
            <a:r>
              <a:rPr lang="it-IT" sz="2800" b="0" i="0" u="none" strike="noStrike" cap="none" baseline="30000" dirty="0">
                <a:solidFill>
                  <a:srgbClr val="000000"/>
                </a:solidFill>
                <a:latin typeface="Arial"/>
                <a:ea typeface="Arial"/>
                <a:cs typeface="Arial"/>
                <a:sym typeface="Arial"/>
              </a:rPr>
              <a:t>1</a:t>
            </a:r>
            <a:r>
              <a:rPr lang="it-IT" sz="2800" b="0" i="0" u="none" strike="noStrike" cap="none" dirty="0">
                <a:solidFill>
                  <a:srgbClr val="000000"/>
                </a:solidFill>
                <a:latin typeface="Arial"/>
                <a:ea typeface="Arial"/>
                <a:cs typeface="Arial"/>
                <a:sym typeface="Arial"/>
              </a:rPr>
              <a:t>, S. Abrignani</a:t>
            </a:r>
            <a:r>
              <a:rPr lang="it-IT" sz="2800" b="0" i="0" u="none" strike="noStrike" cap="none" baseline="30000" dirty="0">
                <a:solidFill>
                  <a:srgbClr val="000000"/>
                </a:solidFill>
                <a:latin typeface="Arial"/>
                <a:ea typeface="Arial"/>
                <a:cs typeface="Arial"/>
                <a:sym typeface="Arial"/>
              </a:rPr>
              <a:t>1 5</a:t>
            </a:r>
            <a:r>
              <a:rPr lang="it-IT" sz="2800" b="0" i="0" u="none" strike="noStrike" cap="none" dirty="0">
                <a:solidFill>
                  <a:srgbClr val="000000"/>
                </a:solidFill>
                <a:latin typeface="Arial"/>
                <a:ea typeface="Arial"/>
                <a:cs typeface="Arial"/>
                <a:sym typeface="Arial"/>
              </a:rPr>
              <a:t>, R. Grifantini</a:t>
            </a:r>
            <a:r>
              <a:rPr lang="it-IT" sz="2800" b="0" i="0" u="none" strike="noStrike" cap="none" baseline="30000" dirty="0">
                <a:solidFill>
                  <a:srgbClr val="000000"/>
                </a:solidFill>
                <a:latin typeface="Arial"/>
                <a:ea typeface="Arial"/>
                <a:cs typeface="Arial"/>
                <a:sym typeface="Arial"/>
              </a:rPr>
              <a:t>1 4</a:t>
            </a:r>
            <a:r>
              <a:rPr lang="it-IT" sz="2800" b="0" i="0" u="none" strike="noStrike" cap="none" dirty="0">
                <a:solidFill>
                  <a:srgbClr val="000000"/>
                </a:solidFill>
                <a:latin typeface="Arial"/>
                <a:ea typeface="Arial"/>
                <a:cs typeface="Arial"/>
                <a:sym typeface="Arial"/>
              </a:rPr>
              <a:t>, M. Bombaci</a:t>
            </a:r>
            <a:r>
              <a:rPr lang="it-IT" sz="2800" b="0" i="0" u="none" strike="noStrike" cap="none" baseline="30000" dirty="0">
                <a:solidFill>
                  <a:srgbClr val="000000"/>
                </a:solidFill>
                <a:latin typeface="Arial"/>
                <a:ea typeface="Arial"/>
                <a:cs typeface="Arial"/>
                <a:sym typeface="Arial"/>
              </a:rPr>
              <a:t>1</a:t>
            </a:r>
            <a:r>
              <a:rPr lang="it-IT" sz="2800" b="0" i="0" u="none" strike="noStrike" cap="none" dirty="0">
                <a:solidFill>
                  <a:srgbClr val="000000"/>
                </a:solidFill>
                <a:latin typeface="Arial"/>
                <a:ea typeface="Arial"/>
                <a:cs typeface="Arial"/>
                <a:sym typeface="Arial"/>
              </a:rPr>
              <a:t>*, R.L. Rossi</a:t>
            </a:r>
            <a:r>
              <a:rPr lang="it-IT" sz="2800" b="0" i="0" u="none" strike="noStrike" cap="none" baseline="30000" dirty="0">
                <a:solidFill>
                  <a:srgbClr val="000000"/>
                </a:solidFill>
                <a:latin typeface="Arial"/>
                <a:ea typeface="Arial"/>
                <a:cs typeface="Arial"/>
                <a:sym typeface="Arial"/>
              </a:rPr>
              <a:t>1</a:t>
            </a:r>
            <a:r>
              <a:rPr lang="it-IT" sz="2800" b="0" i="0" u="none" strike="noStrike" cap="none" dirty="0">
                <a:solidFill>
                  <a:srgbClr val="000000"/>
                </a:solidFill>
                <a:latin typeface="Arial"/>
                <a:ea typeface="Arial"/>
                <a:cs typeface="Arial"/>
                <a:sym typeface="Arial"/>
              </a:rPr>
              <a:t>*</a:t>
            </a:r>
            <a:endParaRPr sz="2800" b="0" i="0" u="none" strike="noStrike" cap="none" baseline="30000" dirty="0">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endParaRPr sz="1200" b="0" i="0" u="none" strike="noStrike" cap="none" dirty="0">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r>
              <a:rPr lang="it-IT" sz="1400" b="0" i="0" u="none" strike="noStrike" cap="none" baseline="30000" dirty="0">
                <a:solidFill>
                  <a:srgbClr val="000000"/>
                </a:solidFill>
                <a:latin typeface="Arial"/>
                <a:ea typeface="Arial"/>
                <a:cs typeface="Arial"/>
                <a:sym typeface="Arial"/>
              </a:rPr>
              <a:t>1</a:t>
            </a:r>
            <a:r>
              <a:rPr lang="it-IT" sz="1400" b="0" i="0" u="none" strike="noStrike" cap="none" dirty="0">
                <a:solidFill>
                  <a:srgbClr val="000000"/>
                </a:solidFill>
                <a:latin typeface="Arial"/>
                <a:ea typeface="Arial"/>
                <a:cs typeface="Arial"/>
                <a:sym typeface="Arial"/>
              </a:rPr>
              <a:t> National Institute of Molecular Genetics, Milan, Italy. </a:t>
            </a:r>
            <a:r>
              <a:rPr lang="it-IT" sz="1400" b="0" i="0" u="none" strike="noStrike" cap="none" baseline="30000" dirty="0">
                <a:solidFill>
                  <a:srgbClr val="000000"/>
                </a:solidFill>
                <a:latin typeface="Arial"/>
                <a:ea typeface="Arial"/>
                <a:cs typeface="Arial"/>
                <a:sym typeface="Arial"/>
              </a:rPr>
              <a:t>2 </a:t>
            </a:r>
            <a:r>
              <a:rPr lang="it-IT" sz="1400" b="0" i="0" u="none" strike="noStrike" cap="none" dirty="0">
                <a:solidFill>
                  <a:srgbClr val="000000"/>
                </a:solidFill>
                <a:latin typeface="Arial"/>
                <a:ea typeface="Arial"/>
                <a:cs typeface="Arial"/>
                <a:sym typeface="Arial"/>
              </a:rPr>
              <a:t>Department of Biosciences, University of Milan, Milan, Italy. </a:t>
            </a:r>
            <a:r>
              <a:rPr lang="it-IT" sz="1400" b="0" i="0" u="none" strike="noStrike" cap="none" baseline="30000" dirty="0">
                <a:solidFill>
                  <a:srgbClr val="000000"/>
                </a:solidFill>
                <a:latin typeface="Arial"/>
                <a:ea typeface="Arial"/>
                <a:cs typeface="Arial"/>
                <a:sym typeface="Arial"/>
              </a:rPr>
              <a:t>3 </a:t>
            </a:r>
            <a:r>
              <a:rPr lang="it-IT" sz="1400" b="0" i="0" u="none" strike="noStrike" cap="none" dirty="0">
                <a:solidFill>
                  <a:srgbClr val="000000"/>
                </a:solidFill>
                <a:latin typeface="Arial"/>
                <a:ea typeface="Arial"/>
                <a:cs typeface="Arial"/>
                <a:sym typeface="Arial"/>
              </a:rPr>
              <a:t>Department of computing Sciences and Bocconi Institute for Data Science and Analytics (BIDSA), Bocconi University, Milan, Italy, </a:t>
            </a:r>
            <a:r>
              <a:rPr lang="it-IT" sz="1400" b="0" i="0" u="none" strike="noStrike" cap="none" baseline="30000" dirty="0">
                <a:solidFill>
                  <a:srgbClr val="000000"/>
                </a:solidFill>
                <a:latin typeface="Arial"/>
                <a:ea typeface="Arial"/>
                <a:cs typeface="Arial"/>
                <a:sym typeface="Arial"/>
              </a:rPr>
              <a:t>4</a:t>
            </a:r>
            <a:r>
              <a:rPr lang="it-IT" sz="1400" b="0" i="0" u="none" strike="noStrike" cap="none" dirty="0">
                <a:solidFill>
                  <a:srgbClr val="000000"/>
                </a:solidFill>
                <a:latin typeface="Arial"/>
                <a:ea typeface="Arial"/>
                <a:cs typeface="Arial"/>
                <a:sym typeface="Arial"/>
              </a:rPr>
              <a:t> CheckmAb Srl, Milan, Italy, </a:t>
            </a:r>
            <a:r>
              <a:rPr lang="it-IT" sz="1400" b="0" i="0" u="none" strike="noStrike" cap="none" baseline="30000" dirty="0">
                <a:solidFill>
                  <a:srgbClr val="000000"/>
                </a:solidFill>
                <a:latin typeface="Arial"/>
                <a:ea typeface="Arial"/>
                <a:cs typeface="Arial"/>
                <a:sym typeface="Arial"/>
              </a:rPr>
              <a:t>5</a:t>
            </a:r>
            <a:r>
              <a:rPr lang="it-IT" sz="1400" b="0" i="0" u="none" strike="noStrike" cap="none" dirty="0">
                <a:solidFill>
                  <a:srgbClr val="000000"/>
                </a:solidFill>
                <a:latin typeface="Arial"/>
                <a:ea typeface="Arial"/>
                <a:cs typeface="Arial"/>
                <a:sym typeface="Arial"/>
              </a:rPr>
              <a:t> Department of Pathophysiology and Transplantation, University of Milan, Milan, Italy.   </a:t>
            </a:r>
            <a:br>
              <a:rPr lang="it-IT" sz="1400" b="0" i="0" u="none" strike="noStrike" cap="none" dirty="0">
                <a:solidFill>
                  <a:srgbClr val="000000"/>
                </a:solidFill>
                <a:latin typeface="Arial"/>
                <a:ea typeface="Arial"/>
                <a:cs typeface="Arial"/>
                <a:sym typeface="Arial"/>
              </a:rPr>
            </a:br>
            <a:r>
              <a:rPr lang="it-IT" sz="1400" b="0" i="0" u="none" strike="noStrike" cap="none" dirty="0">
                <a:solidFill>
                  <a:srgbClr val="000000"/>
                </a:solidFill>
                <a:latin typeface="Arial"/>
                <a:ea typeface="Arial"/>
                <a:cs typeface="Arial"/>
                <a:sym typeface="Arial"/>
              </a:rPr>
              <a:t>* Corresponding authors</a:t>
            </a:r>
            <a:endParaRPr sz="18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endParaRPr sz="2800" b="1"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endParaRPr sz="2400" b="1" i="0" u="none" strike="noStrike" cap="none" dirty="0">
              <a:solidFill>
                <a:srgbClr val="000000"/>
              </a:solidFill>
              <a:latin typeface="Arial"/>
              <a:ea typeface="Arial"/>
              <a:cs typeface="Arial"/>
              <a:sym typeface="Arial"/>
            </a:endParaRPr>
          </a:p>
        </p:txBody>
      </p:sp>
      <p:sp>
        <p:nvSpPr>
          <p:cNvPr id="79" name="Google Shape;79;p1"/>
          <p:cNvSpPr/>
          <p:nvPr/>
        </p:nvSpPr>
        <p:spPr>
          <a:xfrm>
            <a:off x="8699690" y="27727405"/>
            <a:ext cx="5028246" cy="409338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it-IT" sz="2000" b="0" i="0" u="none" strike="noStrike" cap="none" dirty="0">
                <a:solidFill>
                  <a:srgbClr val="000000"/>
                </a:solidFill>
                <a:sym typeface="Arial"/>
              </a:rPr>
              <a:t>(</a:t>
            </a:r>
            <a:r>
              <a:rPr lang="it-IT" sz="2000" b="1" i="0" u="none" strike="noStrike" cap="none" dirty="0">
                <a:solidFill>
                  <a:srgbClr val="000000"/>
                </a:solidFill>
                <a:sym typeface="Arial"/>
              </a:rPr>
              <a:t>A</a:t>
            </a:r>
            <a:r>
              <a:rPr lang="it-IT" sz="2000" b="0" i="0" u="none" strike="noStrike" cap="none" dirty="0">
                <a:solidFill>
                  <a:srgbClr val="000000"/>
                </a:solidFill>
                <a:sym typeface="Arial"/>
              </a:rPr>
              <a:t>) The ten genes belonging to the four selected combination (from</a:t>
            </a:r>
            <a:r>
              <a:rPr lang="it-IT" sz="2000" b="1" i="0" u="none" strike="noStrike" cap="none" dirty="0">
                <a:solidFill>
                  <a:srgbClr val="000000"/>
                </a:solidFill>
                <a:sym typeface="Arial"/>
              </a:rPr>
              <a:t> panel 2C</a:t>
            </a:r>
            <a:r>
              <a:rPr lang="it-IT" sz="2000" b="0" i="0" u="none" strike="noStrike" cap="none" dirty="0">
                <a:solidFill>
                  <a:srgbClr val="000000"/>
                </a:solidFill>
                <a:sym typeface="Arial"/>
              </a:rPr>
              <a:t>) with cell type enrichment (Tau scores) as they are annotated in the “Blood and Immune” subset of Human Protein Atlas (HPA, https://www.proteinatlas.org/). </a:t>
            </a:r>
          </a:p>
          <a:p>
            <a:pPr marL="0" marR="0" lvl="0" indent="0" algn="just" rtl="0">
              <a:lnSpc>
                <a:spcPct val="100000"/>
              </a:lnSpc>
              <a:spcBef>
                <a:spcPts val="0"/>
              </a:spcBef>
              <a:spcAft>
                <a:spcPts val="0"/>
              </a:spcAft>
              <a:buNone/>
            </a:pPr>
            <a:r>
              <a:rPr lang="it-IT" sz="2000" b="0" i="0" u="none" strike="noStrike" cap="none" dirty="0">
                <a:solidFill>
                  <a:srgbClr val="000000"/>
                </a:solidFill>
                <a:sym typeface="Arial"/>
              </a:rPr>
              <a:t>(</a:t>
            </a:r>
            <a:r>
              <a:rPr lang="it-IT" sz="2000" b="1" i="0" u="none" strike="noStrike" cap="none" dirty="0">
                <a:solidFill>
                  <a:srgbClr val="000000"/>
                </a:solidFill>
                <a:sym typeface="Arial"/>
              </a:rPr>
              <a:t>B</a:t>
            </a:r>
            <a:r>
              <a:rPr lang="it-IT" sz="2000" b="0" i="0" u="none" strike="noStrike" cap="none" dirty="0">
                <a:solidFill>
                  <a:srgbClr val="000000"/>
                </a:solidFill>
                <a:sym typeface="Arial"/>
              </a:rPr>
              <a:t>) Gating strategy to discriminate among the different NK cells subsets. Live lymphocytes were gated based on side and forward scatter dot plot display during the acquisition process. The NK specific markers were then measured along with CD3 staining. </a:t>
            </a:r>
            <a:endParaRPr sz="2000" b="0" i="0" u="none" strike="noStrike" cap="none" dirty="0">
              <a:solidFill>
                <a:srgbClr val="000000"/>
              </a:solidFill>
              <a:sym typeface="Arial"/>
            </a:endParaRPr>
          </a:p>
        </p:txBody>
      </p:sp>
      <p:sp>
        <p:nvSpPr>
          <p:cNvPr id="80" name="Google Shape;80;p1"/>
          <p:cNvSpPr/>
          <p:nvPr/>
        </p:nvSpPr>
        <p:spPr>
          <a:xfrm>
            <a:off x="463854" y="163209"/>
            <a:ext cx="27617901" cy="4444424"/>
          </a:xfrm>
          <a:prstGeom prst="rect">
            <a:avLst/>
          </a:prstGeom>
          <a:noFill/>
          <a:ln w="5080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658" b="0" i="0" u="none" strike="noStrike" cap="none">
              <a:solidFill>
                <a:srgbClr val="000000"/>
              </a:solidFill>
              <a:latin typeface="Arial"/>
              <a:ea typeface="Arial"/>
              <a:cs typeface="Arial"/>
              <a:sym typeface="Arial"/>
            </a:endParaRPr>
          </a:p>
        </p:txBody>
      </p:sp>
      <p:sp>
        <p:nvSpPr>
          <p:cNvPr id="82" name="Google Shape;82;p1"/>
          <p:cNvSpPr/>
          <p:nvPr/>
        </p:nvSpPr>
        <p:spPr>
          <a:xfrm>
            <a:off x="581038" y="35984501"/>
            <a:ext cx="9856770" cy="2311345"/>
          </a:xfrm>
          <a:prstGeom prst="rect">
            <a:avLst/>
          </a:prstGeom>
          <a:noFill/>
          <a:ln>
            <a:noFill/>
          </a:ln>
        </p:spPr>
        <p:txBody>
          <a:bodyPr spcFirstLastPara="1" wrap="square" lIns="91425" tIns="91425" rIns="91425" bIns="91425" anchor="t" anchorCtr="0">
            <a:noAutofit/>
          </a:bodyPr>
          <a:lstStyle/>
          <a:p>
            <a:pPr lvl="0">
              <a:buSzPts val="1800"/>
            </a:pPr>
            <a:r>
              <a:rPr lang="en-GB" sz="2000" b="1" dirty="0">
                <a:solidFill>
                  <a:schemeClr val="tx1"/>
                </a:solidFill>
              </a:rPr>
              <a:t># </a:t>
            </a:r>
            <a:r>
              <a:rPr lang="en-GB" sz="2000" b="1" i="1" dirty="0">
                <a:solidFill>
                  <a:schemeClr val="tx1"/>
                </a:solidFill>
              </a:rPr>
              <a:t>Combiroc</a:t>
            </a:r>
            <a:r>
              <a:rPr lang="en-GB" sz="2000" b="1" dirty="0">
                <a:solidFill>
                  <a:schemeClr val="tx1"/>
                </a:solidFill>
              </a:rPr>
              <a:t> simplifies cell identification: </a:t>
            </a:r>
            <a:r>
              <a:rPr lang="en-GB" sz="2000" i="1" dirty="0">
                <a:solidFill>
                  <a:schemeClr val="tx1"/>
                </a:solidFill>
              </a:rPr>
              <a:t>combiroc </a:t>
            </a:r>
            <a:r>
              <a:rPr lang="en-GB" sz="2000" dirty="0">
                <a:solidFill>
                  <a:schemeClr val="tx1"/>
                </a:solidFill>
              </a:rPr>
              <a:t>streamlines the single-cell RNA-</a:t>
            </a:r>
            <a:r>
              <a:rPr lang="en-GB" sz="2000" dirty="0" err="1">
                <a:solidFill>
                  <a:schemeClr val="tx1"/>
                </a:solidFill>
              </a:rPr>
              <a:t>seq</a:t>
            </a:r>
            <a:r>
              <a:rPr lang="en-GB" sz="2000" dirty="0">
                <a:solidFill>
                  <a:schemeClr val="tx1"/>
                </a:solidFill>
              </a:rPr>
              <a:t> data analysis, making it easier to pinpoint specific cell populations by reducing the number of marker genes to consider.</a:t>
            </a:r>
          </a:p>
          <a:p>
            <a:pPr lvl="0">
              <a:buSzPts val="1800"/>
            </a:pPr>
            <a:r>
              <a:rPr lang="en-GB" sz="2000" b="1" dirty="0">
                <a:solidFill>
                  <a:schemeClr val="tx1"/>
                </a:solidFill>
              </a:rPr>
              <a:t># Smaller signatures for better insight:</a:t>
            </a:r>
            <a:r>
              <a:rPr lang="en-GB" sz="2000" dirty="0">
                <a:solidFill>
                  <a:schemeClr val="tx1"/>
                </a:solidFill>
              </a:rPr>
              <a:t> smaller marker combinations, identified by </a:t>
            </a:r>
            <a:r>
              <a:rPr lang="en-GB" sz="2000" i="1" dirty="0">
                <a:solidFill>
                  <a:schemeClr val="tx1"/>
                </a:solidFill>
              </a:rPr>
              <a:t>combiroc</a:t>
            </a:r>
            <a:r>
              <a:rPr lang="en-GB" sz="2000" dirty="0">
                <a:solidFill>
                  <a:schemeClr val="tx1"/>
                </a:solidFill>
              </a:rPr>
              <a:t>, offer more precise insights than traditional differential expression rankings.</a:t>
            </a:r>
          </a:p>
          <a:p>
            <a:pPr lvl="0">
              <a:buSzPts val="1800"/>
            </a:pPr>
            <a:r>
              <a:rPr lang="en-GB" sz="2000" b="1" dirty="0">
                <a:solidFill>
                  <a:schemeClr val="tx1"/>
                </a:solidFill>
              </a:rPr>
              <a:t># Discovering overlooked markers: </a:t>
            </a:r>
            <a:r>
              <a:rPr lang="en-GB" sz="2000" dirty="0">
                <a:solidFill>
                  <a:schemeClr val="tx1"/>
                </a:solidFill>
              </a:rPr>
              <a:t>the "less is more" approach reveals potentially hidden markers, shedding light on previously unnoticed cell characteristics.</a:t>
            </a:r>
          </a:p>
          <a:p>
            <a:pPr lvl="0">
              <a:buSzPts val="1800"/>
            </a:pPr>
            <a:r>
              <a:rPr lang="en-GB" sz="2000" b="1" dirty="0">
                <a:solidFill>
                  <a:schemeClr val="tx1"/>
                </a:solidFill>
              </a:rPr>
              <a:t># Translational potential: </a:t>
            </a:r>
            <a:r>
              <a:rPr lang="en-GB" sz="2000" dirty="0">
                <a:solidFill>
                  <a:schemeClr val="tx1"/>
                </a:solidFill>
              </a:rPr>
              <a:t>highly performant </a:t>
            </a:r>
            <a:r>
              <a:rPr lang="en-GB" sz="2000" i="1" dirty="0">
                <a:solidFill>
                  <a:schemeClr val="tx1"/>
                </a:solidFill>
              </a:rPr>
              <a:t>combiroc</a:t>
            </a:r>
            <a:r>
              <a:rPr lang="en-GB" sz="2000" dirty="0">
                <a:solidFill>
                  <a:schemeClr val="tx1"/>
                </a:solidFill>
              </a:rPr>
              <a:t>-identified marker combinations have diagnostic and therapeutic applications, enhancing our understanding of cell populations.</a:t>
            </a:r>
          </a:p>
        </p:txBody>
      </p:sp>
      <p:sp>
        <p:nvSpPr>
          <p:cNvPr id="91" name="Google Shape;91;p1"/>
          <p:cNvSpPr/>
          <p:nvPr/>
        </p:nvSpPr>
        <p:spPr>
          <a:xfrm>
            <a:off x="20679134" y="35942960"/>
            <a:ext cx="4847836" cy="3133747"/>
          </a:xfrm>
          <a:prstGeom prst="rect">
            <a:avLst/>
          </a:prstGeom>
          <a:noFill/>
          <a:ln>
            <a:noFill/>
          </a:ln>
        </p:spPr>
        <p:txBody>
          <a:bodyPr spcFirstLastPara="1" wrap="square" lIns="91425" tIns="91425" rIns="91425" bIns="91425" anchor="t" anchorCtr="0">
            <a:noAutofit/>
          </a:bodyPr>
          <a:lstStyle/>
          <a:p>
            <a:pPr marL="360" lvl="0">
              <a:buSzPts val="1600"/>
            </a:pPr>
            <a:r>
              <a:rPr lang="it-IT" sz="2000" b="1" dirty="0">
                <a:solidFill>
                  <a:schemeClr val="dk1"/>
                </a:solidFill>
              </a:rPr>
              <a:t>We are currently working on improvements:</a:t>
            </a:r>
            <a:br>
              <a:rPr lang="it-IT" sz="2000" b="1" dirty="0">
                <a:solidFill>
                  <a:schemeClr val="dk1"/>
                </a:solidFill>
              </a:rPr>
            </a:br>
            <a:endParaRPr lang="it-IT" sz="2000" b="1" dirty="0">
              <a:solidFill>
                <a:schemeClr val="dk1"/>
              </a:solidFill>
            </a:endParaRPr>
          </a:p>
          <a:p>
            <a:pPr marL="343260" lvl="0" indent="-342900" algn="just">
              <a:buSzPts val="1600"/>
              <a:buFont typeface="Arial" panose="020B0604020202020204" pitchFamily="34" charset="0"/>
              <a:buChar char="•"/>
            </a:pPr>
            <a:r>
              <a:rPr lang="it-IT" sz="2000" b="0" i="0" u="none" strike="noStrike" cap="none" dirty="0">
                <a:solidFill>
                  <a:schemeClr val="tx1"/>
                </a:solidFill>
                <a:sym typeface="Arial"/>
              </a:rPr>
              <a:t>Algorithm improvement by integration of feature selection and parallelization</a:t>
            </a:r>
          </a:p>
          <a:p>
            <a:pPr marL="343260" lvl="0" indent="-342900" algn="just">
              <a:buSzPts val="1600"/>
              <a:buFont typeface="Arial" panose="020B0604020202020204" pitchFamily="34" charset="0"/>
              <a:buChar char="•"/>
            </a:pPr>
            <a:endParaRPr lang="it-IT" sz="500" b="0" i="0" u="none" strike="noStrike" cap="none" dirty="0">
              <a:solidFill>
                <a:schemeClr val="tx1"/>
              </a:solidFill>
              <a:sym typeface="Arial"/>
            </a:endParaRPr>
          </a:p>
          <a:p>
            <a:pPr marL="343260" lvl="0" indent="-342900" algn="just">
              <a:buSzPts val="1600"/>
              <a:buFont typeface="Arial" panose="020B0604020202020204" pitchFamily="34" charset="0"/>
              <a:buChar char="•"/>
            </a:pPr>
            <a:r>
              <a:rPr lang="it-IT" sz="2000" b="0" i="0" u="none" strike="noStrike" cap="none" dirty="0">
                <a:solidFill>
                  <a:schemeClr val="tx1"/>
                </a:solidFill>
                <a:sym typeface="Arial"/>
              </a:rPr>
              <a:t>Porting and release of a Python package</a:t>
            </a:r>
          </a:p>
          <a:p>
            <a:pPr marL="343260" lvl="0" indent="-342900" algn="just">
              <a:buSzPts val="1600"/>
              <a:buFont typeface="Arial" panose="020B0604020202020204" pitchFamily="34" charset="0"/>
              <a:buChar char="•"/>
            </a:pPr>
            <a:endParaRPr lang="it-IT" sz="400" b="0" i="0" u="none" strike="noStrike" cap="none" dirty="0">
              <a:solidFill>
                <a:schemeClr val="tx1"/>
              </a:solidFill>
              <a:sym typeface="Arial"/>
            </a:endParaRPr>
          </a:p>
          <a:p>
            <a:pPr marL="343260" marR="0" lvl="0" indent="-342900" algn="just" rtl="0">
              <a:spcBef>
                <a:spcPts val="0"/>
              </a:spcBef>
              <a:spcAft>
                <a:spcPts val="0"/>
              </a:spcAft>
              <a:buClr>
                <a:srgbClr val="000000"/>
              </a:buClr>
              <a:buSzPts val="1600"/>
              <a:buFont typeface="Arial" panose="020B0604020202020204" pitchFamily="34" charset="0"/>
              <a:buChar char="•"/>
            </a:pPr>
            <a:r>
              <a:rPr lang="it-IT" sz="2000" dirty="0">
                <a:solidFill>
                  <a:schemeClr val="tx1"/>
                </a:solidFill>
              </a:rPr>
              <a:t>Application of the algorithm to elusive immunological populations</a:t>
            </a:r>
          </a:p>
        </p:txBody>
      </p:sp>
      <p:sp>
        <p:nvSpPr>
          <p:cNvPr id="92" name="Google Shape;92;p1"/>
          <p:cNvSpPr/>
          <p:nvPr/>
        </p:nvSpPr>
        <p:spPr>
          <a:xfrm>
            <a:off x="484010" y="35743172"/>
            <a:ext cx="9894709" cy="3533479"/>
          </a:xfrm>
          <a:prstGeom prst="rect">
            <a:avLst/>
          </a:prstGeom>
          <a:noFill/>
          <a:ln w="5080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658" b="0" i="0" u="none" strike="noStrike" cap="none">
              <a:solidFill>
                <a:srgbClr val="000000"/>
              </a:solidFill>
              <a:latin typeface="Arial"/>
              <a:ea typeface="Arial"/>
              <a:cs typeface="Arial"/>
              <a:sym typeface="Arial"/>
            </a:endParaRPr>
          </a:p>
        </p:txBody>
      </p:sp>
      <p:sp>
        <p:nvSpPr>
          <p:cNvPr id="94" name="Google Shape;94;p1"/>
          <p:cNvSpPr/>
          <p:nvPr/>
        </p:nvSpPr>
        <p:spPr>
          <a:xfrm>
            <a:off x="23379037" y="7437644"/>
            <a:ext cx="4583170" cy="6047769"/>
          </a:xfrm>
          <a:prstGeom prst="rect">
            <a:avLst/>
          </a:prstGeom>
          <a:noFill/>
          <a:ln>
            <a:noFill/>
          </a:ln>
        </p:spPr>
        <p:txBody>
          <a:bodyPr spcFirstLastPara="1" wrap="square" lIns="91425" tIns="45700" rIns="91425" bIns="45700" anchor="t" anchorCtr="0">
            <a:spAutoFit/>
          </a:bodyPr>
          <a:lstStyle/>
          <a:p>
            <a:pPr marR="0" lvl="0" algn="just" rtl="0">
              <a:lnSpc>
                <a:spcPct val="100000"/>
              </a:lnSpc>
              <a:spcBef>
                <a:spcPts val="0"/>
              </a:spcBef>
              <a:spcAft>
                <a:spcPts val="0"/>
              </a:spcAft>
            </a:pPr>
            <a:r>
              <a:rPr lang="it-IT" sz="2150" b="1" i="0" u="none" strike="noStrike" cap="none" dirty="0">
                <a:solidFill>
                  <a:srgbClr val="000000"/>
                </a:solidFill>
                <a:latin typeface="Arial"/>
                <a:ea typeface="Arial"/>
                <a:cs typeface="Arial"/>
                <a:sym typeface="Arial"/>
              </a:rPr>
              <a:t>(A)</a:t>
            </a:r>
            <a:r>
              <a:rPr lang="it-IT" sz="2150" b="0" i="0" u="none" strike="noStrike" cap="none" dirty="0">
                <a:solidFill>
                  <a:srgbClr val="000000"/>
                </a:solidFill>
                <a:latin typeface="Arial"/>
                <a:ea typeface="Arial"/>
                <a:cs typeface="Arial"/>
                <a:sym typeface="Arial"/>
              </a:rPr>
              <a:t> </a:t>
            </a:r>
            <a:r>
              <a:rPr lang="it-IT" sz="2150" b="0" i="1" u="none" strike="noStrike" cap="none" dirty="0">
                <a:solidFill>
                  <a:srgbClr val="000000"/>
                </a:solidFill>
                <a:latin typeface="Arial"/>
                <a:ea typeface="Arial"/>
                <a:cs typeface="Arial"/>
                <a:sym typeface="Arial"/>
              </a:rPr>
              <a:t>combiroc</a:t>
            </a:r>
            <a:r>
              <a:rPr lang="it-IT" sz="2150" b="0" i="0" u="none" strike="noStrike" cap="none" dirty="0">
                <a:solidFill>
                  <a:srgbClr val="000000"/>
                </a:solidFill>
                <a:latin typeface="Arial"/>
                <a:ea typeface="Arial"/>
                <a:cs typeface="Arial"/>
                <a:sym typeface="Arial"/>
              </a:rPr>
              <a:t>’s </a:t>
            </a:r>
            <a:r>
              <a:rPr lang="it-IT" sz="2150" b="0" i="1" u="none" strike="noStrike" cap="none" dirty="0">
                <a:solidFill>
                  <a:srgbClr val="000000"/>
                </a:solidFill>
                <a:latin typeface="Arial"/>
                <a:ea typeface="Arial"/>
                <a:cs typeface="Arial"/>
                <a:sym typeface="Arial"/>
              </a:rPr>
              <a:t>workflow</a:t>
            </a:r>
            <a:r>
              <a:rPr lang="it-IT" sz="2150" b="0" i="0" u="none" strike="noStrike" cap="none" dirty="0">
                <a:solidFill>
                  <a:srgbClr val="000000"/>
                </a:solidFill>
                <a:latin typeface="Arial"/>
                <a:ea typeface="Arial"/>
                <a:cs typeface="Arial"/>
                <a:sym typeface="Arial"/>
              </a:rPr>
              <a:t>. Red boxes are new features introduced by the combiroc package: alternative phase 1’ for computation of signal threshold and part of phase 3 with labeling of unknown samples.</a:t>
            </a:r>
          </a:p>
          <a:p>
            <a:pPr marR="0" lvl="0" algn="just" rtl="0">
              <a:lnSpc>
                <a:spcPct val="100000"/>
              </a:lnSpc>
              <a:spcBef>
                <a:spcPts val="0"/>
              </a:spcBef>
              <a:spcAft>
                <a:spcPts val="0"/>
              </a:spcAft>
            </a:pPr>
            <a:r>
              <a:rPr lang="it-IT" sz="2150" b="0" i="0" u="none" strike="noStrike" cap="none" dirty="0">
                <a:solidFill>
                  <a:srgbClr val="000000"/>
                </a:solidFill>
                <a:latin typeface="Arial"/>
                <a:ea typeface="Arial"/>
                <a:cs typeface="Arial"/>
                <a:sym typeface="Arial"/>
              </a:rPr>
              <a:t>(</a:t>
            </a:r>
            <a:r>
              <a:rPr lang="it-IT" sz="2150" b="1" i="0" u="none" strike="noStrike" cap="none" dirty="0">
                <a:solidFill>
                  <a:srgbClr val="000000"/>
                </a:solidFill>
                <a:latin typeface="Arial"/>
                <a:ea typeface="Arial"/>
                <a:cs typeface="Arial"/>
                <a:sym typeface="Arial"/>
              </a:rPr>
              <a:t>B</a:t>
            </a:r>
            <a:r>
              <a:rPr lang="it-IT" sz="2150" b="0" i="0" u="none" strike="noStrike" cap="none" dirty="0">
                <a:solidFill>
                  <a:srgbClr val="000000"/>
                </a:solidFill>
                <a:latin typeface="Arial"/>
                <a:ea typeface="Arial"/>
                <a:cs typeface="Arial"/>
                <a:sym typeface="Arial"/>
              </a:rPr>
              <a:t>) Display of the calculated optimal signal threshold (dashed line) on overlapping signal intensity distributions.</a:t>
            </a:r>
          </a:p>
          <a:p>
            <a:pPr marR="0" lvl="0" algn="just" rtl="0">
              <a:lnSpc>
                <a:spcPct val="100000"/>
              </a:lnSpc>
              <a:spcBef>
                <a:spcPts val="0"/>
              </a:spcBef>
              <a:spcAft>
                <a:spcPts val="0"/>
              </a:spcAft>
            </a:pPr>
            <a:r>
              <a:rPr lang="it-IT" sz="2150" b="0" i="0" u="none" strike="noStrike" cap="none" dirty="0">
                <a:solidFill>
                  <a:srgbClr val="000000"/>
                </a:solidFill>
                <a:latin typeface="Arial"/>
                <a:ea typeface="Arial"/>
                <a:cs typeface="Arial"/>
                <a:sym typeface="Arial"/>
              </a:rPr>
              <a:t>(</a:t>
            </a:r>
            <a:r>
              <a:rPr lang="it-IT" sz="2150" b="1" i="0" u="none" strike="noStrike" cap="none" dirty="0">
                <a:solidFill>
                  <a:srgbClr val="000000"/>
                </a:solidFill>
                <a:latin typeface="Arial"/>
                <a:ea typeface="Arial"/>
                <a:cs typeface="Arial"/>
                <a:sym typeface="Arial"/>
              </a:rPr>
              <a:t>C</a:t>
            </a:r>
            <a:r>
              <a:rPr lang="it-IT" sz="2150" b="0" i="0" u="none" strike="noStrike" cap="none" dirty="0">
                <a:solidFill>
                  <a:srgbClr val="000000"/>
                </a:solidFill>
                <a:latin typeface="Arial"/>
                <a:ea typeface="Arial"/>
                <a:cs typeface="Arial"/>
                <a:sym typeface="Arial"/>
              </a:rPr>
              <a:t>) Samples of unlabeled data (left) can be associated with a class (right, red annotations), using regression models generated from labeled training data (blue annotations). “A” and “B” refer to the binary annotation of classes in the datasets. </a:t>
            </a:r>
            <a:endParaRPr sz="2000" b="0" i="0" u="none" strike="noStrike" cap="none" dirty="0">
              <a:solidFill>
                <a:srgbClr val="000000"/>
              </a:solidFill>
              <a:latin typeface="Arial"/>
              <a:ea typeface="Arial"/>
              <a:cs typeface="Arial"/>
              <a:sym typeface="Arial"/>
            </a:endParaRPr>
          </a:p>
        </p:txBody>
      </p:sp>
      <p:sp>
        <p:nvSpPr>
          <p:cNvPr id="95" name="Google Shape;95;p1"/>
          <p:cNvSpPr/>
          <p:nvPr/>
        </p:nvSpPr>
        <p:spPr>
          <a:xfrm>
            <a:off x="484009" y="35083422"/>
            <a:ext cx="9894709" cy="786895"/>
          </a:xfrm>
          <a:prstGeom prst="rect">
            <a:avLst/>
          </a:prstGeom>
          <a:gradFill>
            <a:gsLst>
              <a:gs pos="0">
                <a:srgbClr val="D4E5F5"/>
              </a:gs>
              <a:gs pos="100000">
                <a:srgbClr val="70A4D5"/>
              </a:gs>
            </a:gsLst>
            <a:lin ang="5400000" scaled="0"/>
          </a:gradFill>
          <a:ln w="50800"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it-IT" sz="2500" b="1" i="0" u="none" strike="noStrike" cap="none" dirty="0">
                <a:solidFill>
                  <a:srgbClr val="000000"/>
                </a:solidFill>
                <a:latin typeface="Arial"/>
                <a:ea typeface="Arial"/>
                <a:cs typeface="Arial"/>
                <a:sym typeface="Arial"/>
              </a:rPr>
              <a:t> SUMMARY</a:t>
            </a:r>
            <a:endParaRPr sz="2500" b="1" i="0" u="none" strike="noStrike" cap="none" dirty="0">
              <a:solidFill>
                <a:srgbClr val="000000"/>
              </a:solidFill>
              <a:latin typeface="Arial"/>
              <a:ea typeface="Arial"/>
              <a:cs typeface="Arial"/>
              <a:sym typeface="Arial"/>
            </a:endParaRPr>
          </a:p>
        </p:txBody>
      </p:sp>
      <p:sp>
        <p:nvSpPr>
          <p:cNvPr id="96" name="Google Shape;96;p1"/>
          <p:cNvSpPr/>
          <p:nvPr/>
        </p:nvSpPr>
        <p:spPr>
          <a:xfrm>
            <a:off x="20665440" y="35083422"/>
            <a:ext cx="7365572" cy="738420"/>
          </a:xfrm>
          <a:prstGeom prst="rect">
            <a:avLst/>
          </a:prstGeom>
          <a:gradFill>
            <a:gsLst>
              <a:gs pos="0">
                <a:srgbClr val="D4E5F5"/>
              </a:gs>
              <a:gs pos="100000">
                <a:srgbClr val="70A4D5"/>
              </a:gs>
            </a:gsLst>
            <a:lin ang="5400000" scaled="0"/>
          </a:gradFill>
          <a:ln w="50800"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it-IT" sz="2500" b="1" i="0" u="none" strike="noStrike" cap="none" dirty="0">
                <a:solidFill>
                  <a:srgbClr val="000000"/>
                </a:solidFill>
                <a:latin typeface="Arial"/>
                <a:ea typeface="Arial"/>
                <a:cs typeface="Arial"/>
                <a:sym typeface="Arial"/>
              </a:rPr>
              <a:t> </a:t>
            </a:r>
            <a:r>
              <a:rPr lang="it-IT" sz="2500" b="1" dirty="0"/>
              <a:t>WHAT WE’RE WORKING ON</a:t>
            </a:r>
            <a:endParaRPr sz="2500" b="1" i="0" u="none" strike="noStrike" cap="none" dirty="0">
              <a:solidFill>
                <a:srgbClr val="000000"/>
              </a:solidFill>
              <a:latin typeface="Arial"/>
              <a:ea typeface="Arial"/>
              <a:cs typeface="Arial"/>
              <a:sym typeface="Arial"/>
            </a:endParaRPr>
          </a:p>
        </p:txBody>
      </p:sp>
      <p:sp>
        <p:nvSpPr>
          <p:cNvPr id="98" name="Google Shape;98;p1"/>
          <p:cNvSpPr/>
          <p:nvPr/>
        </p:nvSpPr>
        <p:spPr>
          <a:xfrm>
            <a:off x="25422265" y="36603572"/>
            <a:ext cx="2539942" cy="830956"/>
          </a:xfrm>
          <a:prstGeom prst="rect">
            <a:avLst/>
          </a:prstGeom>
          <a:noFill/>
          <a:ln>
            <a:noFill/>
          </a:ln>
        </p:spPr>
        <p:txBody>
          <a:bodyPr spcFirstLastPara="1" wrap="square" lIns="91425" tIns="45700" rIns="91425" bIns="45700" anchor="t" anchorCtr="0">
            <a:spAutoFit/>
          </a:bodyPr>
          <a:lstStyle/>
          <a:p>
            <a:pPr marR="0" lvl="0" algn="ctr" rtl="0">
              <a:lnSpc>
                <a:spcPct val="100000"/>
              </a:lnSpc>
              <a:spcBef>
                <a:spcPts val="0"/>
              </a:spcBef>
              <a:spcAft>
                <a:spcPts val="0"/>
              </a:spcAft>
            </a:pPr>
            <a:r>
              <a:rPr lang="it-IT" sz="1600" i="1" dirty="0">
                <a:solidFill>
                  <a:srgbClr val="0070C0"/>
                </a:solidFill>
              </a:rPr>
              <a:t>ferrari@ingm.org</a:t>
            </a:r>
          </a:p>
          <a:p>
            <a:pPr marR="0" lvl="0" algn="ctr" rtl="0">
              <a:lnSpc>
                <a:spcPct val="100000"/>
              </a:lnSpc>
              <a:spcBef>
                <a:spcPts val="0"/>
              </a:spcBef>
              <a:spcAft>
                <a:spcPts val="0"/>
              </a:spcAft>
            </a:pPr>
            <a:r>
              <a:rPr lang="it-IT" sz="1600" b="0" i="1" u="none" strike="noStrike" cap="none" dirty="0">
                <a:solidFill>
                  <a:srgbClr val="0070C0"/>
                </a:solidFill>
                <a:sym typeface="Arial"/>
              </a:rPr>
              <a:t>bombaci@ingm.org</a:t>
            </a:r>
          </a:p>
          <a:p>
            <a:pPr marR="0" lvl="0" algn="ctr" rtl="0">
              <a:lnSpc>
                <a:spcPct val="100000"/>
              </a:lnSpc>
              <a:spcBef>
                <a:spcPts val="0"/>
              </a:spcBef>
              <a:spcAft>
                <a:spcPts val="0"/>
              </a:spcAft>
            </a:pPr>
            <a:r>
              <a:rPr lang="it-IT" sz="1600" b="0" i="1" u="none" strike="noStrike" cap="none" dirty="0">
                <a:solidFill>
                  <a:srgbClr val="0070C0"/>
                </a:solidFill>
                <a:sym typeface="Arial"/>
              </a:rPr>
              <a:t>rossi@ingm.org</a:t>
            </a:r>
            <a:endParaRPr sz="1600" b="0" i="1" u="none" strike="noStrike" cap="none" dirty="0">
              <a:solidFill>
                <a:srgbClr val="0070C0"/>
              </a:solidFill>
              <a:sym typeface="Arial"/>
            </a:endParaRPr>
          </a:p>
        </p:txBody>
      </p:sp>
      <p:sp>
        <p:nvSpPr>
          <p:cNvPr id="99" name="Google Shape;99;p1"/>
          <p:cNvSpPr/>
          <p:nvPr/>
        </p:nvSpPr>
        <p:spPr>
          <a:xfrm>
            <a:off x="25758889" y="36043589"/>
            <a:ext cx="2098614" cy="3033118"/>
          </a:xfrm>
          <a:prstGeom prst="rect">
            <a:avLst/>
          </a:prstGeom>
          <a:noFill/>
          <a:ln w="28425"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658" b="0" i="0" u="none" strike="noStrike" cap="none">
              <a:solidFill>
                <a:srgbClr val="000000"/>
              </a:solidFill>
              <a:latin typeface="Arial"/>
              <a:ea typeface="Arial"/>
              <a:cs typeface="Arial"/>
              <a:sym typeface="Arial"/>
            </a:endParaRPr>
          </a:p>
        </p:txBody>
      </p:sp>
      <p:grpSp>
        <p:nvGrpSpPr>
          <p:cNvPr id="100" name="Google Shape;100;p1"/>
          <p:cNvGrpSpPr/>
          <p:nvPr/>
        </p:nvGrpSpPr>
        <p:grpSpPr>
          <a:xfrm>
            <a:off x="26313974" y="36178290"/>
            <a:ext cx="818605" cy="411937"/>
            <a:chOff x="18317912" y="29060772"/>
            <a:chExt cx="319507" cy="237947"/>
          </a:xfrm>
        </p:grpSpPr>
        <p:sp>
          <p:nvSpPr>
            <p:cNvPr id="101" name="Google Shape;101;p1"/>
            <p:cNvSpPr/>
            <p:nvPr/>
          </p:nvSpPr>
          <p:spPr>
            <a:xfrm>
              <a:off x="18320110" y="29061121"/>
              <a:ext cx="317309" cy="237598"/>
            </a:xfrm>
            <a:prstGeom prst="rect">
              <a:avLst/>
            </a:prstGeom>
            <a:solidFill>
              <a:srgbClr val="F2F2F2"/>
            </a:solidFill>
            <a:ln w="28425"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658" b="0" i="0" u="none" strike="noStrike" cap="none">
                <a:solidFill>
                  <a:srgbClr val="000000"/>
                </a:solidFill>
                <a:latin typeface="Arial"/>
                <a:ea typeface="Arial"/>
                <a:cs typeface="Arial"/>
                <a:sym typeface="Arial"/>
              </a:endParaRPr>
            </a:p>
          </p:txBody>
        </p:sp>
        <p:cxnSp>
          <p:nvCxnSpPr>
            <p:cNvPr id="102" name="Google Shape;102;p1"/>
            <p:cNvCxnSpPr/>
            <p:nvPr/>
          </p:nvCxnSpPr>
          <p:spPr>
            <a:xfrm>
              <a:off x="18325754" y="29061121"/>
              <a:ext cx="156819" cy="146057"/>
            </a:xfrm>
            <a:prstGeom prst="straightConnector1">
              <a:avLst/>
            </a:prstGeom>
            <a:noFill/>
            <a:ln w="28575" cap="flat" cmpd="sng">
              <a:solidFill>
                <a:srgbClr val="0070C0"/>
              </a:solidFill>
              <a:prstDash val="solid"/>
              <a:round/>
              <a:headEnd type="none" w="sm" len="sm"/>
              <a:tailEnd type="none" w="sm" len="sm"/>
            </a:ln>
          </p:spPr>
        </p:cxnSp>
        <p:cxnSp>
          <p:nvCxnSpPr>
            <p:cNvPr id="103" name="Google Shape;103;p1"/>
            <p:cNvCxnSpPr/>
            <p:nvPr/>
          </p:nvCxnSpPr>
          <p:spPr>
            <a:xfrm rot="10800000" flipH="1">
              <a:off x="18467984" y="29060772"/>
              <a:ext cx="158292" cy="146057"/>
            </a:xfrm>
            <a:prstGeom prst="straightConnector1">
              <a:avLst/>
            </a:prstGeom>
            <a:noFill/>
            <a:ln w="28575" cap="flat" cmpd="sng">
              <a:solidFill>
                <a:srgbClr val="0070C0"/>
              </a:solidFill>
              <a:prstDash val="solid"/>
              <a:round/>
              <a:headEnd type="none" w="sm" len="sm"/>
              <a:tailEnd type="none" w="sm" len="sm"/>
            </a:ln>
          </p:spPr>
        </p:cxnSp>
        <p:cxnSp>
          <p:nvCxnSpPr>
            <p:cNvPr id="104" name="Google Shape;104;p1"/>
            <p:cNvCxnSpPr/>
            <p:nvPr/>
          </p:nvCxnSpPr>
          <p:spPr>
            <a:xfrm flipH="1">
              <a:off x="18317912" y="29150733"/>
              <a:ext cx="112320" cy="147986"/>
            </a:xfrm>
            <a:prstGeom prst="straightConnector1">
              <a:avLst/>
            </a:prstGeom>
            <a:noFill/>
            <a:ln w="28575" cap="flat" cmpd="sng">
              <a:solidFill>
                <a:srgbClr val="0070C0"/>
              </a:solidFill>
              <a:prstDash val="solid"/>
              <a:round/>
              <a:headEnd type="none" w="sm" len="sm"/>
              <a:tailEnd type="none" w="sm" len="sm"/>
            </a:ln>
          </p:spPr>
        </p:cxnSp>
        <p:cxnSp>
          <p:nvCxnSpPr>
            <p:cNvPr id="105" name="Google Shape;105;p1"/>
            <p:cNvCxnSpPr/>
            <p:nvPr/>
          </p:nvCxnSpPr>
          <p:spPr>
            <a:xfrm rot="10800000">
              <a:off x="18516922" y="29150733"/>
              <a:ext cx="118300" cy="147986"/>
            </a:xfrm>
            <a:prstGeom prst="straightConnector1">
              <a:avLst/>
            </a:prstGeom>
            <a:noFill/>
            <a:ln w="28575" cap="flat" cmpd="sng">
              <a:solidFill>
                <a:srgbClr val="0070C0"/>
              </a:solidFill>
              <a:prstDash val="solid"/>
              <a:round/>
              <a:headEnd type="none" w="sm" len="sm"/>
              <a:tailEnd type="none" w="sm" len="sm"/>
            </a:ln>
          </p:spPr>
        </p:cxnSp>
      </p:grpSp>
      <p:sp>
        <p:nvSpPr>
          <p:cNvPr id="124" name="Google Shape;124;p1"/>
          <p:cNvSpPr/>
          <p:nvPr/>
        </p:nvSpPr>
        <p:spPr>
          <a:xfrm>
            <a:off x="12866115" y="16804938"/>
            <a:ext cx="5480223" cy="2931531"/>
          </a:xfrm>
          <a:prstGeom prst="rect">
            <a:avLst/>
          </a:prstGeom>
          <a:noFill/>
          <a:ln>
            <a:noFill/>
          </a:ln>
        </p:spPr>
        <p:txBody>
          <a:bodyPr spcFirstLastPara="1" wrap="square" lIns="91425" tIns="45700" rIns="91425" bIns="45700" anchor="t" anchorCtr="0">
            <a:spAutoFit/>
          </a:bodyPr>
          <a:lstStyle/>
          <a:p>
            <a:pPr lvl="0" algn="just"/>
            <a:r>
              <a:rPr lang="it-IT" sz="2000" b="0" i="0" u="none" strike="noStrike" cap="none" dirty="0">
                <a:solidFill>
                  <a:srgbClr val="000000"/>
                </a:solidFill>
                <a:sym typeface="Arial"/>
              </a:rPr>
              <a:t>Testing the </a:t>
            </a:r>
            <a:r>
              <a:rPr lang="it-IT" sz="2000" b="0" i="1" u="none" strike="noStrike" cap="none" dirty="0">
                <a:solidFill>
                  <a:srgbClr val="000000"/>
                </a:solidFill>
                <a:sym typeface="Arial"/>
              </a:rPr>
              <a:t>combiroc</a:t>
            </a:r>
            <a:r>
              <a:rPr lang="it-IT" sz="2000" b="0" i="0" u="none" strike="noStrike" cap="none" dirty="0">
                <a:solidFill>
                  <a:srgbClr val="000000"/>
                </a:solidFill>
                <a:sym typeface="Arial"/>
              </a:rPr>
              <a:t>’s NK cells models on other single-cell datasets: cell cluster view and combi-scores (probabilities of being NK cells) computed across cell clusters of test datasets using the gene combinations found with </a:t>
            </a:r>
            <a:r>
              <a:rPr lang="it-IT" sz="2000" b="0" i="1" u="none" strike="noStrike" cap="none" dirty="0">
                <a:solidFill>
                  <a:srgbClr val="000000"/>
                </a:solidFill>
                <a:sym typeface="Arial"/>
              </a:rPr>
              <a:t>combiroc</a:t>
            </a:r>
            <a:r>
              <a:rPr lang="it-IT" sz="2000" b="0" i="0" u="none" strike="noStrike" cap="none" dirty="0">
                <a:solidFill>
                  <a:srgbClr val="000000"/>
                </a:solidFill>
                <a:sym typeface="Arial"/>
              </a:rPr>
              <a:t> for (</a:t>
            </a:r>
            <a:r>
              <a:rPr lang="it-IT" sz="2000" b="1" i="0" u="none" strike="noStrike" cap="none" dirty="0">
                <a:solidFill>
                  <a:srgbClr val="000000"/>
                </a:solidFill>
                <a:sym typeface="Arial"/>
              </a:rPr>
              <a:t>A</a:t>
            </a:r>
            <a:r>
              <a:rPr lang="it-IT" sz="2000" b="0" i="0" u="none" strike="noStrike" cap="none" dirty="0">
                <a:solidFill>
                  <a:srgbClr val="000000"/>
                </a:solidFill>
                <a:sym typeface="Arial"/>
              </a:rPr>
              <a:t>) CBMC dataset; (</a:t>
            </a:r>
            <a:r>
              <a:rPr lang="it-IT" sz="2000" b="1" i="0" u="none" strike="noStrike" cap="none" dirty="0">
                <a:solidFill>
                  <a:srgbClr val="000000"/>
                </a:solidFill>
                <a:sym typeface="Arial"/>
              </a:rPr>
              <a:t>B</a:t>
            </a:r>
            <a:r>
              <a:rPr lang="it-IT" sz="2000" i="0" u="none" strike="noStrike" cap="none" dirty="0">
                <a:solidFill>
                  <a:srgbClr val="000000"/>
                </a:solidFill>
                <a:sym typeface="Arial"/>
              </a:rPr>
              <a:t>) </a:t>
            </a:r>
            <a:r>
              <a:rPr lang="it-IT" sz="2000" b="0" i="0" u="none" strike="noStrike" cap="none" dirty="0">
                <a:solidFill>
                  <a:srgbClr val="000000"/>
                </a:solidFill>
                <a:sym typeface="Arial"/>
              </a:rPr>
              <a:t>PBMC-Covid19 dataset, using combination #</a:t>
            </a:r>
            <a:r>
              <a:rPr lang="it-IT" sz="2000" dirty="0"/>
              <a:t>172173 (also made on PBMC-3K dataset with combination #137550, </a:t>
            </a:r>
            <a:r>
              <a:rPr lang="it-IT" sz="2000" i="1" dirty="0"/>
              <a:t>not shown here</a:t>
            </a:r>
            <a:r>
              <a:rPr lang="it-IT" sz="2000" dirty="0"/>
              <a:t>).</a:t>
            </a:r>
            <a:endParaRPr sz="2000" b="0" i="0" u="none" strike="noStrike" cap="none" dirty="0">
              <a:solidFill>
                <a:srgbClr val="000000"/>
              </a:solidFill>
              <a:sym typeface="Arial"/>
            </a:endParaRPr>
          </a:p>
        </p:txBody>
      </p:sp>
      <p:pic>
        <p:nvPicPr>
          <p:cNvPr id="128" name="Google Shape;128;p1" descr="unimi universita milano statale (1)"/>
          <p:cNvPicPr preferRelativeResize="0"/>
          <p:nvPr/>
        </p:nvPicPr>
        <p:blipFill rotWithShape="1">
          <a:blip r:embed="rId7">
            <a:alphaModFix/>
          </a:blip>
          <a:srcRect/>
          <a:stretch/>
        </p:blipFill>
        <p:spPr>
          <a:xfrm>
            <a:off x="1365714" y="2668918"/>
            <a:ext cx="4024419" cy="1351954"/>
          </a:xfrm>
          <a:prstGeom prst="rect">
            <a:avLst/>
          </a:prstGeom>
          <a:noFill/>
          <a:ln>
            <a:noFill/>
          </a:ln>
        </p:spPr>
      </p:pic>
      <p:sp>
        <p:nvSpPr>
          <p:cNvPr id="130" name="Google Shape;130;p1"/>
          <p:cNvSpPr/>
          <p:nvPr/>
        </p:nvSpPr>
        <p:spPr>
          <a:xfrm>
            <a:off x="22323011" y="28381944"/>
            <a:ext cx="5199616" cy="563227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GB" sz="2000" dirty="0">
                <a:effectLst/>
                <a:latin typeface="+mn-lt"/>
                <a:ea typeface="Calibri" panose="020F0502020204030204" pitchFamily="34" charset="0"/>
                <a:cs typeface="Times New Roman" panose="02020603050405020304" pitchFamily="18" charset="0"/>
              </a:rPr>
              <a:t>(</a:t>
            </a:r>
            <a:r>
              <a:rPr lang="en-GB" sz="2000" b="1" dirty="0">
                <a:effectLst/>
                <a:latin typeface="+mn-lt"/>
                <a:ea typeface="Calibri" panose="020F0502020204030204" pitchFamily="34" charset="0"/>
                <a:cs typeface="Times New Roman" panose="02020603050405020304" pitchFamily="18" charset="0"/>
              </a:rPr>
              <a:t>A</a:t>
            </a:r>
            <a:r>
              <a:rPr lang="en-GB" sz="2000" dirty="0">
                <a:effectLst/>
                <a:latin typeface="+mn-lt"/>
                <a:ea typeface="Calibri" panose="020F0502020204030204" pitchFamily="34" charset="0"/>
                <a:cs typeface="Times New Roman" panose="02020603050405020304" pitchFamily="18" charset="0"/>
              </a:rPr>
              <a:t>) CD56 expression in the CRC </a:t>
            </a:r>
            <a:r>
              <a:rPr lang="en-US" sz="2000" dirty="0">
                <a:effectLst/>
                <a:latin typeface="+mn-lt"/>
                <a:ea typeface="Calibri" panose="020F0502020204030204" pitchFamily="34" charset="0"/>
                <a:cs typeface="Times New Roman" panose="02020603050405020304" pitchFamily="18" charset="0"/>
              </a:rPr>
              <a:t>tumor</a:t>
            </a:r>
            <a:r>
              <a:rPr lang="en-GB" sz="2000" dirty="0">
                <a:effectLst/>
                <a:latin typeface="+mn-lt"/>
                <a:ea typeface="Calibri" panose="020F0502020204030204" pitchFamily="34" charset="0"/>
                <a:cs typeface="Times New Roman" panose="02020603050405020304" pitchFamily="18" charset="0"/>
              </a:rPr>
              <a:t> is significantly higher than CD122, although it remains comparable when contrasted with the non-</a:t>
            </a:r>
            <a:r>
              <a:rPr lang="en-GB" sz="2000" dirty="0" err="1">
                <a:effectLst/>
                <a:latin typeface="+mn-lt"/>
                <a:ea typeface="Calibri" panose="020F0502020204030204" pitchFamily="34" charset="0"/>
                <a:cs typeface="Times New Roman" panose="02020603050405020304" pitchFamily="18" charset="0"/>
              </a:rPr>
              <a:t>tumor</a:t>
            </a:r>
            <a:r>
              <a:rPr lang="en-GB" sz="2000" dirty="0">
                <a:effectLst/>
                <a:latin typeface="+mn-lt"/>
                <a:ea typeface="Calibri" panose="020F0502020204030204" pitchFamily="34" charset="0"/>
                <a:cs typeface="Times New Roman" panose="02020603050405020304" pitchFamily="18" charset="0"/>
              </a:rPr>
              <a:t> region, where CD122 exhibits notable differences in expression.</a:t>
            </a:r>
          </a:p>
          <a:p>
            <a:pPr marL="0" marR="0" lvl="0" indent="0" algn="just" rtl="0">
              <a:lnSpc>
                <a:spcPct val="100000"/>
              </a:lnSpc>
              <a:spcBef>
                <a:spcPts val="0"/>
              </a:spcBef>
              <a:spcAft>
                <a:spcPts val="0"/>
              </a:spcAft>
              <a:buNone/>
            </a:pPr>
            <a:endParaRPr lang="en-GB" sz="2000" dirty="0">
              <a:latin typeface="+mn-lt"/>
              <a:ea typeface="Calibri" panose="020F0502020204030204" pitchFamily="34" charset="0"/>
              <a:cs typeface="Times New Roman" panose="02020603050405020304" pitchFamily="18" charset="0"/>
            </a:endParaRPr>
          </a:p>
          <a:p>
            <a:pPr marL="0" marR="0" lvl="0" indent="0" algn="just" rtl="0">
              <a:lnSpc>
                <a:spcPct val="100000"/>
              </a:lnSpc>
              <a:spcBef>
                <a:spcPts val="0"/>
              </a:spcBef>
              <a:spcAft>
                <a:spcPts val="0"/>
              </a:spcAft>
              <a:buNone/>
            </a:pPr>
            <a:endParaRPr lang="en-GB" sz="2000" dirty="0">
              <a:latin typeface="+mn-lt"/>
              <a:ea typeface="Calibri" panose="020F0502020204030204" pitchFamily="34" charset="0"/>
              <a:cs typeface="Times New Roman" panose="02020603050405020304" pitchFamily="18" charset="0"/>
            </a:endParaRPr>
          </a:p>
          <a:p>
            <a:pPr marL="0" marR="0" lvl="0" indent="0" algn="just" rtl="0">
              <a:lnSpc>
                <a:spcPct val="100000"/>
              </a:lnSpc>
              <a:spcBef>
                <a:spcPts val="0"/>
              </a:spcBef>
              <a:spcAft>
                <a:spcPts val="0"/>
              </a:spcAft>
              <a:buNone/>
            </a:pPr>
            <a:endParaRPr lang="en-GB" sz="2000" dirty="0">
              <a:latin typeface="+mn-lt"/>
              <a:ea typeface="Calibri" panose="020F0502020204030204" pitchFamily="34" charset="0"/>
              <a:cs typeface="Times New Roman" panose="02020603050405020304" pitchFamily="18" charset="0"/>
            </a:endParaRPr>
          </a:p>
          <a:p>
            <a:pPr marL="0" marR="0" lvl="0" indent="0" algn="just" rtl="0">
              <a:lnSpc>
                <a:spcPct val="100000"/>
              </a:lnSpc>
              <a:spcBef>
                <a:spcPts val="0"/>
              </a:spcBef>
              <a:spcAft>
                <a:spcPts val="0"/>
              </a:spcAft>
              <a:buNone/>
            </a:pPr>
            <a:endParaRPr lang="en-GB" sz="2000" dirty="0">
              <a:latin typeface="+mn-lt"/>
              <a:ea typeface="Calibri" panose="020F0502020204030204" pitchFamily="34" charset="0"/>
              <a:cs typeface="Times New Roman" panose="02020603050405020304" pitchFamily="18" charset="0"/>
            </a:endParaRPr>
          </a:p>
          <a:p>
            <a:pPr marL="0" marR="0" lvl="0" indent="0" algn="just" rtl="0">
              <a:lnSpc>
                <a:spcPct val="100000"/>
              </a:lnSpc>
              <a:spcBef>
                <a:spcPts val="0"/>
              </a:spcBef>
              <a:spcAft>
                <a:spcPts val="0"/>
              </a:spcAft>
              <a:buNone/>
            </a:pPr>
            <a:endParaRPr lang="en-GB" sz="2000" dirty="0">
              <a:latin typeface="+mn-lt"/>
              <a:ea typeface="Calibri" panose="020F0502020204030204" pitchFamily="34" charset="0"/>
              <a:cs typeface="Times New Roman" panose="02020603050405020304" pitchFamily="18" charset="0"/>
            </a:endParaRPr>
          </a:p>
          <a:p>
            <a:pPr marL="0" marR="0" lvl="0" indent="0" algn="just" rtl="0">
              <a:lnSpc>
                <a:spcPct val="100000"/>
              </a:lnSpc>
              <a:spcBef>
                <a:spcPts val="0"/>
              </a:spcBef>
              <a:spcAft>
                <a:spcPts val="0"/>
              </a:spcAft>
              <a:buNone/>
            </a:pPr>
            <a:endParaRPr lang="en-GB" sz="2000" dirty="0">
              <a:latin typeface="+mn-lt"/>
              <a:ea typeface="Calibri" panose="020F0502020204030204" pitchFamily="34" charset="0"/>
              <a:cs typeface="Times New Roman" panose="02020603050405020304" pitchFamily="18" charset="0"/>
            </a:endParaRPr>
          </a:p>
          <a:p>
            <a:pPr marL="0" marR="0" lvl="0" indent="0" algn="just" rtl="0">
              <a:lnSpc>
                <a:spcPct val="100000"/>
              </a:lnSpc>
              <a:spcBef>
                <a:spcPts val="0"/>
              </a:spcBef>
              <a:spcAft>
                <a:spcPts val="0"/>
              </a:spcAft>
              <a:buNone/>
            </a:pPr>
            <a:r>
              <a:rPr lang="en-GB" sz="2000" dirty="0">
                <a:effectLst/>
                <a:latin typeface="+mn-lt"/>
                <a:ea typeface="Calibri" panose="020F0502020204030204" pitchFamily="34" charset="0"/>
                <a:cs typeface="Times New Roman" panose="02020603050405020304" pitchFamily="18" charset="0"/>
              </a:rPr>
              <a:t>(</a:t>
            </a:r>
            <a:r>
              <a:rPr lang="en-GB" sz="2000" b="1" dirty="0">
                <a:effectLst/>
                <a:latin typeface="+mn-lt"/>
                <a:ea typeface="Calibri" panose="020F0502020204030204" pitchFamily="34" charset="0"/>
                <a:cs typeface="Times New Roman" panose="02020603050405020304" pitchFamily="18" charset="0"/>
              </a:rPr>
              <a:t>B</a:t>
            </a:r>
            <a:r>
              <a:rPr lang="en-GB" sz="2000" dirty="0">
                <a:effectLst/>
                <a:latin typeface="+mn-lt"/>
                <a:ea typeface="Calibri" panose="020F0502020204030204" pitchFamily="34" charset="0"/>
                <a:cs typeface="Times New Roman" panose="02020603050405020304" pitchFamily="18" charset="0"/>
              </a:rPr>
              <a:t>) </a:t>
            </a:r>
            <a:r>
              <a:rPr lang="en-GB" sz="2000" dirty="0">
                <a:latin typeface="+mn-lt"/>
                <a:ea typeface="Calibri" panose="020F0502020204030204" pitchFamily="34" charset="0"/>
                <a:cs typeface="Times New Roman" panose="02020603050405020304" pitchFamily="18" charset="0"/>
              </a:rPr>
              <a:t>I</a:t>
            </a:r>
            <a:r>
              <a:rPr lang="en-GB" sz="2000" dirty="0">
                <a:effectLst/>
                <a:latin typeface="+mn-lt"/>
                <a:ea typeface="Calibri" panose="020F0502020204030204" pitchFamily="34" charset="0"/>
                <a:cs typeface="Times New Roman" panose="02020603050405020304" pitchFamily="18" charset="0"/>
              </a:rPr>
              <a:t>n CD3-negative cells revealed that while the expression of the CD56/CD16 combination remains consistent between the </a:t>
            </a:r>
            <a:r>
              <a:rPr lang="en-GB" sz="2000" dirty="0" err="1">
                <a:effectLst/>
                <a:latin typeface="+mn-lt"/>
                <a:ea typeface="Calibri" panose="020F0502020204030204" pitchFamily="34" charset="0"/>
                <a:cs typeface="Times New Roman" panose="02020603050405020304" pitchFamily="18" charset="0"/>
              </a:rPr>
              <a:t>tumor</a:t>
            </a:r>
            <a:r>
              <a:rPr lang="en-GB" sz="2000" dirty="0">
                <a:effectLst/>
                <a:latin typeface="+mn-lt"/>
                <a:ea typeface="Calibri" panose="020F0502020204030204" pitchFamily="34" charset="0"/>
                <a:cs typeface="Times New Roman" panose="02020603050405020304" pitchFamily="18" charset="0"/>
              </a:rPr>
              <a:t> and non-</a:t>
            </a:r>
            <a:r>
              <a:rPr lang="en-GB" sz="2000" dirty="0" err="1">
                <a:effectLst/>
                <a:latin typeface="+mn-lt"/>
                <a:ea typeface="Calibri" panose="020F0502020204030204" pitchFamily="34" charset="0"/>
                <a:cs typeface="Times New Roman" panose="02020603050405020304" pitchFamily="18" charset="0"/>
              </a:rPr>
              <a:t>tumor</a:t>
            </a:r>
            <a:r>
              <a:rPr lang="en-GB" sz="2000" dirty="0">
                <a:effectLst/>
                <a:latin typeface="+mn-lt"/>
                <a:ea typeface="Calibri" panose="020F0502020204030204" pitchFamily="34" charset="0"/>
                <a:cs typeface="Times New Roman" panose="02020603050405020304" pitchFamily="18" charset="0"/>
              </a:rPr>
              <a:t> regions, the CD94/CD122 combination is uniquely present in the </a:t>
            </a:r>
            <a:r>
              <a:rPr lang="en-GB" sz="2000" dirty="0" err="1">
                <a:effectLst/>
                <a:latin typeface="+mn-lt"/>
                <a:ea typeface="Calibri" panose="020F0502020204030204" pitchFamily="34" charset="0"/>
                <a:cs typeface="Times New Roman" panose="02020603050405020304" pitchFamily="18" charset="0"/>
              </a:rPr>
              <a:t>tumor</a:t>
            </a:r>
            <a:r>
              <a:rPr lang="en-GB" sz="2000" dirty="0">
                <a:effectLst/>
                <a:latin typeface="+mn-lt"/>
                <a:ea typeface="Calibri" panose="020F0502020204030204" pitchFamily="34" charset="0"/>
                <a:cs typeface="Times New Roman" panose="02020603050405020304" pitchFamily="18" charset="0"/>
              </a:rPr>
              <a:t> region and absent in the non-</a:t>
            </a:r>
            <a:r>
              <a:rPr lang="en-GB" sz="2000" dirty="0" err="1">
                <a:effectLst/>
                <a:latin typeface="+mn-lt"/>
                <a:ea typeface="Calibri" panose="020F0502020204030204" pitchFamily="34" charset="0"/>
                <a:cs typeface="Times New Roman" panose="02020603050405020304" pitchFamily="18" charset="0"/>
              </a:rPr>
              <a:t>tumor</a:t>
            </a:r>
            <a:r>
              <a:rPr lang="en-GB" sz="2000" dirty="0">
                <a:effectLst/>
                <a:latin typeface="+mn-lt"/>
                <a:ea typeface="Calibri" panose="020F0502020204030204" pitchFamily="34" charset="0"/>
                <a:cs typeface="Times New Roman" panose="02020603050405020304" pitchFamily="18" charset="0"/>
              </a:rPr>
              <a:t> region.</a:t>
            </a:r>
            <a:endParaRPr sz="2000" b="0" i="0" u="none" strike="noStrike" cap="none" dirty="0">
              <a:solidFill>
                <a:srgbClr val="000000"/>
              </a:solidFill>
              <a:latin typeface="+mn-lt"/>
              <a:sym typeface="Arial"/>
            </a:endParaRPr>
          </a:p>
        </p:txBody>
      </p:sp>
      <p:sp>
        <p:nvSpPr>
          <p:cNvPr id="119" name="Google Shape;119;p1"/>
          <p:cNvSpPr/>
          <p:nvPr/>
        </p:nvSpPr>
        <p:spPr>
          <a:xfrm>
            <a:off x="484724" y="14376355"/>
            <a:ext cx="8904673" cy="11100293"/>
          </a:xfrm>
          <a:prstGeom prst="rect">
            <a:avLst/>
          </a:prstGeom>
          <a:noFill/>
          <a:ln w="5080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658" b="0" i="0" u="none" strike="noStrike" cap="none">
              <a:solidFill>
                <a:srgbClr val="000000"/>
              </a:solidFill>
              <a:latin typeface="Arial"/>
              <a:ea typeface="Arial"/>
              <a:cs typeface="Arial"/>
              <a:sym typeface="Arial"/>
            </a:endParaRPr>
          </a:p>
        </p:txBody>
      </p:sp>
      <p:sp>
        <p:nvSpPr>
          <p:cNvPr id="120" name="Google Shape;120;p1"/>
          <p:cNvSpPr/>
          <p:nvPr/>
        </p:nvSpPr>
        <p:spPr>
          <a:xfrm>
            <a:off x="4915343" y="16860462"/>
            <a:ext cx="4129907" cy="6247824"/>
          </a:xfrm>
          <a:prstGeom prst="rect">
            <a:avLst/>
          </a:prstGeom>
          <a:noFill/>
          <a:ln>
            <a:noFill/>
          </a:ln>
        </p:spPr>
        <p:txBody>
          <a:bodyPr spcFirstLastPara="1" wrap="square" lIns="91425" tIns="45700" rIns="91425" bIns="45700" anchor="t" anchorCtr="0">
            <a:spAutoFit/>
          </a:bodyPr>
          <a:lstStyle/>
          <a:p>
            <a:pPr algn="just"/>
            <a:r>
              <a:rPr lang="it-IT" sz="2000" dirty="0"/>
              <a:t>(</a:t>
            </a:r>
            <a:r>
              <a:rPr lang="it-IT" sz="2000" b="1" dirty="0"/>
              <a:t>A</a:t>
            </a:r>
            <a:r>
              <a:rPr lang="it-IT" sz="2000" dirty="0"/>
              <a:t>) Expression of the top four NK cells DEGs in the pbmc CITE-seq dataset: they are also highly expressed in other non-NK clusters (e.g. CD8 T). (</a:t>
            </a:r>
            <a:r>
              <a:rPr lang="it-IT" sz="2000" b="1" dirty="0"/>
              <a:t>B</a:t>
            </a:r>
            <a:r>
              <a:rPr lang="it-IT" sz="2000" dirty="0"/>
              <a:t>) Dataset’s cluster annotations for eight different cell types according to gene expression and CITE-seq results in the original work. This is the training dataset on which we trained the </a:t>
            </a:r>
            <a:r>
              <a:rPr lang="it-IT" sz="2000" i="1" dirty="0"/>
              <a:t>combiroc</a:t>
            </a:r>
            <a:r>
              <a:rPr lang="it-IT" sz="2000" dirty="0"/>
              <a:t> model for NK cells (upper right inset) </a:t>
            </a:r>
            <a:r>
              <a:rPr lang="it-IT" sz="2000" b="0" i="0" u="none" strike="noStrike" cap="none" dirty="0">
                <a:solidFill>
                  <a:srgbClr val="000000"/>
                </a:solidFill>
                <a:sym typeface="Arial"/>
              </a:rPr>
              <a:t>(</a:t>
            </a:r>
            <a:r>
              <a:rPr lang="it-IT" sz="2000" b="1" dirty="0"/>
              <a:t>C</a:t>
            </a:r>
            <a:r>
              <a:rPr lang="it-IT" sz="2000" b="0" i="0" u="none" strike="noStrike" cap="none" dirty="0">
                <a:solidFill>
                  <a:srgbClr val="000000"/>
                </a:solidFill>
                <a:sym typeface="Arial"/>
              </a:rPr>
              <a:t>) Gene combinations found with </a:t>
            </a:r>
            <a:r>
              <a:rPr lang="it-IT" sz="2000" b="0" i="1" u="none" strike="noStrike" cap="none" dirty="0">
                <a:solidFill>
                  <a:srgbClr val="000000"/>
                </a:solidFill>
                <a:sym typeface="Arial"/>
              </a:rPr>
              <a:t>combiroc </a:t>
            </a:r>
            <a:r>
              <a:rPr lang="it-IT" sz="2000" b="0" i="0" u="none" strike="noStrike" cap="none" dirty="0">
                <a:solidFill>
                  <a:srgbClr val="000000"/>
                </a:solidFill>
                <a:sym typeface="Arial"/>
              </a:rPr>
              <a:t>model and their parameters: SE, sensitivity; SP, specificity; AUC, area under the curve; Youden index. </a:t>
            </a:r>
            <a:r>
              <a:rPr lang="en-GB" sz="2000" dirty="0"/>
              <a:t>(</a:t>
            </a:r>
            <a:r>
              <a:rPr lang="en-GB" sz="2000" b="1" dirty="0"/>
              <a:t>D</a:t>
            </a:r>
            <a:r>
              <a:rPr lang="en-GB" sz="2000" dirty="0"/>
              <a:t>) ROC curves for the top four individual NK markers and for the top four marker combinations.</a:t>
            </a:r>
          </a:p>
          <a:p>
            <a:pPr lvl="0" algn="just"/>
            <a:endParaRPr sz="2000" b="0" i="0" u="none" strike="noStrike" cap="none" dirty="0">
              <a:solidFill>
                <a:srgbClr val="000000"/>
              </a:solidFill>
              <a:sym typeface="Arial"/>
            </a:endParaRPr>
          </a:p>
        </p:txBody>
      </p:sp>
      <p:sp>
        <p:nvSpPr>
          <p:cNvPr id="135" name="Google Shape;118;p1"/>
          <p:cNvSpPr/>
          <p:nvPr/>
        </p:nvSpPr>
        <p:spPr>
          <a:xfrm>
            <a:off x="9694044" y="14373764"/>
            <a:ext cx="9011659" cy="2120294"/>
          </a:xfrm>
          <a:prstGeom prst="rect">
            <a:avLst/>
          </a:prstGeom>
          <a:gradFill>
            <a:gsLst>
              <a:gs pos="0">
                <a:srgbClr val="D4E5F5"/>
              </a:gs>
              <a:gs pos="100000">
                <a:srgbClr val="70A4D5"/>
              </a:gs>
            </a:gsLst>
            <a:lin ang="5400000" scaled="0"/>
          </a:gradFill>
          <a:ln w="50800"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lvl="0" algn="ctr"/>
            <a:r>
              <a:rPr lang="en-GB" sz="4000" b="1" dirty="0">
                <a:solidFill>
                  <a:schemeClr val="tx1"/>
                </a:solidFill>
              </a:rPr>
              <a:t>3. Sub-signatures accurately identifies NK cells in unlabelled single-cell datasets</a:t>
            </a:r>
          </a:p>
        </p:txBody>
      </p:sp>
      <p:grpSp>
        <p:nvGrpSpPr>
          <p:cNvPr id="136" name="Group 135"/>
          <p:cNvGrpSpPr/>
          <p:nvPr/>
        </p:nvGrpSpPr>
        <p:grpSpPr>
          <a:xfrm>
            <a:off x="14414825" y="5002619"/>
            <a:ext cx="13619178" cy="8956241"/>
            <a:chOff x="448065" y="14819134"/>
            <a:chExt cx="13619178" cy="8956241"/>
          </a:xfrm>
        </p:grpSpPr>
        <p:sp>
          <p:nvSpPr>
            <p:cNvPr id="139" name="Google Shape;118;p1"/>
            <p:cNvSpPr/>
            <p:nvPr/>
          </p:nvSpPr>
          <p:spPr>
            <a:xfrm>
              <a:off x="448065" y="14830150"/>
              <a:ext cx="13619178" cy="2120294"/>
            </a:xfrm>
            <a:prstGeom prst="rect">
              <a:avLst/>
            </a:prstGeom>
            <a:gradFill>
              <a:gsLst>
                <a:gs pos="0">
                  <a:srgbClr val="D4E5F5"/>
                </a:gs>
                <a:gs pos="100000">
                  <a:srgbClr val="70A4D5"/>
                </a:gs>
              </a:gsLst>
              <a:lin ang="5400000" scaled="0"/>
            </a:gradFill>
            <a:ln w="50800"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lvl="0" algn="ctr"/>
              <a:r>
                <a:rPr lang="it-IT" sz="4000" b="1" dirty="0"/>
                <a:t>1. Combiroc automates signal threshold setting and creates models to annotate unlabelled samples</a:t>
              </a:r>
              <a:endParaRPr sz="4000" b="1" i="0" u="none" strike="noStrike" cap="none" dirty="0">
                <a:solidFill>
                  <a:srgbClr val="000000"/>
                </a:solidFill>
                <a:latin typeface="Arial"/>
                <a:ea typeface="Arial"/>
                <a:cs typeface="Arial"/>
                <a:sym typeface="Arial"/>
              </a:endParaRPr>
            </a:p>
          </p:txBody>
        </p:sp>
        <p:sp>
          <p:nvSpPr>
            <p:cNvPr id="140" name="Google Shape;119;p1"/>
            <p:cNvSpPr/>
            <p:nvPr/>
          </p:nvSpPr>
          <p:spPr>
            <a:xfrm>
              <a:off x="463853" y="14819134"/>
              <a:ext cx="13603389" cy="8956241"/>
            </a:xfrm>
            <a:prstGeom prst="rect">
              <a:avLst/>
            </a:prstGeom>
            <a:noFill/>
            <a:ln w="5080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658" b="0" i="0" u="none" strike="noStrike" cap="none">
                <a:solidFill>
                  <a:srgbClr val="000000"/>
                </a:solidFill>
                <a:latin typeface="Arial"/>
                <a:ea typeface="Arial"/>
                <a:cs typeface="Arial"/>
                <a:sym typeface="Arial"/>
              </a:endParaRPr>
            </a:p>
          </p:txBody>
        </p:sp>
      </p:grpSp>
      <p:sp>
        <p:nvSpPr>
          <p:cNvPr id="8" name="Rectangle 7"/>
          <p:cNvSpPr/>
          <p:nvPr/>
        </p:nvSpPr>
        <p:spPr>
          <a:xfrm>
            <a:off x="770751" y="16660048"/>
            <a:ext cx="407484" cy="461665"/>
          </a:xfrm>
          <a:prstGeom prst="rect">
            <a:avLst/>
          </a:prstGeom>
        </p:spPr>
        <p:txBody>
          <a:bodyPr wrap="none">
            <a:spAutoFit/>
          </a:bodyPr>
          <a:lstStyle/>
          <a:p>
            <a:r>
              <a:rPr lang="it-IT" sz="2400" b="1" dirty="0"/>
              <a:t>A</a:t>
            </a:r>
            <a:endParaRPr lang="en-GB" sz="2400" dirty="0"/>
          </a:p>
        </p:txBody>
      </p:sp>
      <p:sp>
        <p:nvSpPr>
          <p:cNvPr id="147" name="Rectangle 146"/>
          <p:cNvSpPr/>
          <p:nvPr/>
        </p:nvSpPr>
        <p:spPr>
          <a:xfrm>
            <a:off x="764080" y="19495591"/>
            <a:ext cx="350711" cy="461665"/>
          </a:xfrm>
          <a:prstGeom prst="rect">
            <a:avLst/>
          </a:prstGeom>
        </p:spPr>
        <p:txBody>
          <a:bodyPr wrap="square">
            <a:spAutoFit/>
          </a:bodyPr>
          <a:lstStyle/>
          <a:p>
            <a:r>
              <a:rPr lang="it-IT" sz="2400" b="1" dirty="0"/>
              <a:t>B</a:t>
            </a:r>
            <a:endParaRPr lang="en-GB" sz="2400" dirty="0"/>
          </a:p>
        </p:txBody>
      </p:sp>
      <p:sp>
        <p:nvSpPr>
          <p:cNvPr id="148" name="Rectangle 147"/>
          <p:cNvSpPr/>
          <p:nvPr/>
        </p:nvSpPr>
        <p:spPr>
          <a:xfrm>
            <a:off x="919683" y="23291636"/>
            <a:ext cx="407484" cy="461665"/>
          </a:xfrm>
          <a:prstGeom prst="rect">
            <a:avLst/>
          </a:prstGeom>
        </p:spPr>
        <p:txBody>
          <a:bodyPr wrap="none">
            <a:spAutoFit/>
          </a:bodyPr>
          <a:lstStyle/>
          <a:p>
            <a:r>
              <a:rPr lang="it-IT" sz="2400" b="1" dirty="0"/>
              <a:t>C</a:t>
            </a:r>
            <a:endParaRPr lang="en-GB" sz="2400" dirty="0"/>
          </a:p>
        </p:txBody>
      </p:sp>
      <p:sp>
        <p:nvSpPr>
          <p:cNvPr id="149" name="Rectangle 148"/>
          <p:cNvSpPr/>
          <p:nvPr/>
        </p:nvSpPr>
        <p:spPr>
          <a:xfrm>
            <a:off x="6055003" y="23317115"/>
            <a:ext cx="407484" cy="461665"/>
          </a:xfrm>
          <a:prstGeom prst="rect">
            <a:avLst/>
          </a:prstGeom>
        </p:spPr>
        <p:txBody>
          <a:bodyPr wrap="none">
            <a:spAutoFit/>
          </a:bodyPr>
          <a:lstStyle/>
          <a:p>
            <a:r>
              <a:rPr lang="it-IT" sz="2400" b="1" dirty="0"/>
              <a:t>D</a:t>
            </a:r>
            <a:endParaRPr lang="en-GB" sz="2400" dirty="0"/>
          </a:p>
        </p:txBody>
      </p:sp>
      <p:sp>
        <p:nvSpPr>
          <p:cNvPr id="150" name="Rectangle 149"/>
          <p:cNvSpPr/>
          <p:nvPr/>
        </p:nvSpPr>
        <p:spPr>
          <a:xfrm>
            <a:off x="14744415" y="7608959"/>
            <a:ext cx="407484" cy="461665"/>
          </a:xfrm>
          <a:prstGeom prst="rect">
            <a:avLst/>
          </a:prstGeom>
        </p:spPr>
        <p:txBody>
          <a:bodyPr wrap="none">
            <a:spAutoFit/>
          </a:bodyPr>
          <a:lstStyle/>
          <a:p>
            <a:r>
              <a:rPr lang="it-IT" sz="2400" b="1" dirty="0"/>
              <a:t>A</a:t>
            </a:r>
            <a:endParaRPr lang="en-GB" sz="2400" dirty="0"/>
          </a:p>
        </p:txBody>
      </p:sp>
      <p:sp>
        <p:nvSpPr>
          <p:cNvPr id="151" name="Rectangle 150"/>
          <p:cNvSpPr/>
          <p:nvPr/>
        </p:nvSpPr>
        <p:spPr>
          <a:xfrm>
            <a:off x="14701180" y="10527477"/>
            <a:ext cx="407484" cy="461665"/>
          </a:xfrm>
          <a:prstGeom prst="rect">
            <a:avLst/>
          </a:prstGeom>
        </p:spPr>
        <p:txBody>
          <a:bodyPr wrap="none">
            <a:spAutoFit/>
          </a:bodyPr>
          <a:lstStyle/>
          <a:p>
            <a:r>
              <a:rPr lang="it-IT" sz="2400" b="1" dirty="0"/>
              <a:t>B</a:t>
            </a:r>
            <a:endParaRPr lang="en-GB" sz="2400" dirty="0"/>
          </a:p>
        </p:txBody>
      </p:sp>
      <p:sp>
        <p:nvSpPr>
          <p:cNvPr id="152" name="Rectangle 151"/>
          <p:cNvSpPr/>
          <p:nvPr/>
        </p:nvSpPr>
        <p:spPr>
          <a:xfrm>
            <a:off x="18503642" y="10421060"/>
            <a:ext cx="407484" cy="461665"/>
          </a:xfrm>
          <a:prstGeom prst="rect">
            <a:avLst/>
          </a:prstGeom>
        </p:spPr>
        <p:txBody>
          <a:bodyPr wrap="none">
            <a:spAutoFit/>
          </a:bodyPr>
          <a:lstStyle/>
          <a:p>
            <a:r>
              <a:rPr lang="it-IT" sz="2400" b="1" dirty="0"/>
              <a:t>C</a:t>
            </a:r>
            <a:endParaRPr lang="en-GB" sz="2400" dirty="0"/>
          </a:p>
        </p:txBody>
      </p:sp>
      <p:sp>
        <p:nvSpPr>
          <p:cNvPr id="156" name="Rectangle 155"/>
          <p:cNvSpPr/>
          <p:nvPr/>
        </p:nvSpPr>
        <p:spPr>
          <a:xfrm>
            <a:off x="9825862" y="19865672"/>
            <a:ext cx="407484" cy="461665"/>
          </a:xfrm>
          <a:prstGeom prst="rect">
            <a:avLst/>
          </a:prstGeom>
        </p:spPr>
        <p:txBody>
          <a:bodyPr wrap="none">
            <a:spAutoFit/>
          </a:bodyPr>
          <a:lstStyle/>
          <a:p>
            <a:r>
              <a:rPr lang="it-IT" sz="2400" b="1" dirty="0"/>
              <a:t>A</a:t>
            </a:r>
            <a:endParaRPr lang="en-GB" sz="2400" dirty="0"/>
          </a:p>
        </p:txBody>
      </p:sp>
      <p:sp>
        <p:nvSpPr>
          <p:cNvPr id="157" name="Rectangle 156"/>
          <p:cNvSpPr/>
          <p:nvPr/>
        </p:nvSpPr>
        <p:spPr>
          <a:xfrm>
            <a:off x="13319077" y="19862374"/>
            <a:ext cx="407484" cy="461665"/>
          </a:xfrm>
          <a:prstGeom prst="rect">
            <a:avLst/>
          </a:prstGeom>
        </p:spPr>
        <p:txBody>
          <a:bodyPr wrap="none">
            <a:spAutoFit/>
          </a:bodyPr>
          <a:lstStyle/>
          <a:p>
            <a:r>
              <a:rPr lang="it-IT" sz="2400" b="1" dirty="0"/>
              <a:t>B</a:t>
            </a:r>
            <a:endParaRPr lang="en-GB" sz="2400" dirty="0"/>
          </a:p>
        </p:txBody>
      </p:sp>
      <p:sp>
        <p:nvSpPr>
          <p:cNvPr id="159" name="Google Shape;118;p1"/>
          <p:cNvSpPr/>
          <p:nvPr/>
        </p:nvSpPr>
        <p:spPr>
          <a:xfrm>
            <a:off x="500900" y="25774785"/>
            <a:ext cx="13619178" cy="1488501"/>
          </a:xfrm>
          <a:prstGeom prst="rect">
            <a:avLst/>
          </a:prstGeom>
          <a:gradFill>
            <a:gsLst>
              <a:gs pos="0">
                <a:srgbClr val="D4E5F5"/>
              </a:gs>
              <a:gs pos="100000">
                <a:srgbClr val="70A4D5"/>
              </a:gs>
            </a:gsLst>
            <a:lin ang="5400000" scaled="0"/>
          </a:gradFill>
          <a:ln w="50800"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lvl="0" algn="ctr"/>
            <a:r>
              <a:rPr lang="it-IT" sz="4000" b="1" dirty="0"/>
              <a:t>5. </a:t>
            </a:r>
            <a:r>
              <a:rPr lang="en-GB" sz="4000" b="1" dirty="0"/>
              <a:t>ILR2B (CD122) is specifically associated with </a:t>
            </a:r>
            <a:br>
              <a:rPr lang="en-GB" sz="4000" b="1" dirty="0"/>
            </a:br>
            <a:r>
              <a:rPr lang="en-GB" sz="4000" b="1" dirty="0"/>
              <a:t>highly functional NK cells</a:t>
            </a:r>
            <a:endParaRPr sz="4000" b="1" i="0" u="none" strike="noStrike" cap="none" dirty="0">
              <a:solidFill>
                <a:srgbClr val="000000"/>
              </a:solidFill>
              <a:latin typeface="Arial"/>
              <a:ea typeface="Arial"/>
              <a:cs typeface="Arial"/>
              <a:sym typeface="Arial"/>
            </a:endParaRPr>
          </a:p>
        </p:txBody>
      </p:sp>
      <p:sp>
        <p:nvSpPr>
          <p:cNvPr id="160" name="Google Shape;119;p1"/>
          <p:cNvSpPr/>
          <p:nvPr/>
        </p:nvSpPr>
        <p:spPr>
          <a:xfrm>
            <a:off x="516688" y="25763769"/>
            <a:ext cx="13603389" cy="9036485"/>
          </a:xfrm>
          <a:prstGeom prst="rect">
            <a:avLst/>
          </a:prstGeom>
          <a:noFill/>
          <a:ln w="5080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658" b="0" i="0" u="none" strike="noStrike" cap="none">
              <a:solidFill>
                <a:srgbClr val="000000"/>
              </a:solidFill>
              <a:latin typeface="Arial"/>
              <a:ea typeface="Arial"/>
              <a:cs typeface="Arial"/>
              <a:sym typeface="Arial"/>
            </a:endParaRPr>
          </a:p>
        </p:txBody>
      </p:sp>
      <p:graphicFrame>
        <p:nvGraphicFramePr>
          <p:cNvPr id="9" name="Table 8"/>
          <p:cNvGraphicFramePr>
            <a:graphicFrameLocks noGrp="1"/>
          </p:cNvGraphicFramePr>
          <p:nvPr>
            <p:extLst>
              <p:ext uri="{D42A27DB-BD31-4B8C-83A1-F6EECF244321}">
                <p14:modId xmlns:p14="http://schemas.microsoft.com/office/powerpoint/2010/main" val="4138821865"/>
              </p:ext>
            </p:extLst>
          </p:nvPr>
        </p:nvGraphicFramePr>
        <p:xfrm>
          <a:off x="1350800" y="27860957"/>
          <a:ext cx="7006389" cy="3578421"/>
        </p:xfrm>
        <a:graphic>
          <a:graphicData uri="http://schemas.openxmlformats.org/drawingml/2006/table">
            <a:tbl>
              <a:tblPr firstRow="1">
                <a:tableStyleId>{1FECB4D8-DB02-4DC6-A0A2-4F2EBAE1DC90}</a:tableStyleId>
              </a:tblPr>
              <a:tblGrid>
                <a:gridCol w="685927">
                  <a:extLst>
                    <a:ext uri="{9D8B030D-6E8A-4147-A177-3AD203B41FA5}">
                      <a16:colId xmlns:a16="http://schemas.microsoft.com/office/drawing/2014/main" val="50985719"/>
                    </a:ext>
                  </a:extLst>
                </a:gridCol>
                <a:gridCol w="714765">
                  <a:extLst>
                    <a:ext uri="{9D8B030D-6E8A-4147-A177-3AD203B41FA5}">
                      <a16:colId xmlns:a16="http://schemas.microsoft.com/office/drawing/2014/main" val="1387696353"/>
                    </a:ext>
                  </a:extLst>
                </a:gridCol>
                <a:gridCol w="2269863">
                  <a:extLst>
                    <a:ext uri="{9D8B030D-6E8A-4147-A177-3AD203B41FA5}">
                      <a16:colId xmlns:a16="http://schemas.microsoft.com/office/drawing/2014/main" val="2312776317"/>
                    </a:ext>
                  </a:extLst>
                </a:gridCol>
                <a:gridCol w="1101909">
                  <a:extLst>
                    <a:ext uri="{9D8B030D-6E8A-4147-A177-3AD203B41FA5}">
                      <a16:colId xmlns:a16="http://schemas.microsoft.com/office/drawing/2014/main" val="523363574"/>
                    </a:ext>
                  </a:extLst>
                </a:gridCol>
                <a:gridCol w="2233925">
                  <a:extLst>
                    <a:ext uri="{9D8B030D-6E8A-4147-A177-3AD203B41FA5}">
                      <a16:colId xmlns:a16="http://schemas.microsoft.com/office/drawing/2014/main" val="2376931961"/>
                    </a:ext>
                  </a:extLst>
                </a:gridCol>
              </a:tblGrid>
              <a:tr h="0">
                <a:tc>
                  <a:txBody>
                    <a:bodyPr/>
                    <a:lstStyle/>
                    <a:p>
                      <a:pPr>
                        <a:lnSpc>
                          <a:spcPct val="115000"/>
                        </a:lnSpc>
                        <a:spcAft>
                          <a:spcPts val="0"/>
                        </a:spcAft>
                      </a:pPr>
                      <a:r>
                        <a:rPr lang="en-GB" sz="1200" dirty="0">
                          <a:effectLst/>
                        </a:rPr>
                        <a:t>Gene</a:t>
                      </a:r>
                      <a:endParaRPr lang="en-GB" sz="1200" dirty="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GB" sz="1200" dirty="0">
                          <a:effectLst/>
                        </a:rPr>
                        <a:t>Alias</a:t>
                      </a:r>
                      <a:endParaRPr lang="en-GB" sz="1200" dirty="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GB" sz="1200" dirty="0">
                          <a:effectLst/>
                        </a:rPr>
                        <a:t>Description</a:t>
                      </a:r>
                      <a:endParaRPr lang="en-GB" sz="1200" dirty="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GB" sz="1200" dirty="0">
                          <a:effectLst/>
                        </a:rPr>
                        <a:t>Localization</a:t>
                      </a:r>
                      <a:endParaRPr lang="en-GB" sz="1200" dirty="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GB" sz="1200" dirty="0">
                          <a:effectLst/>
                        </a:rPr>
                        <a:t>Enriched cell type </a:t>
                      </a:r>
                      <a:br>
                        <a:rPr lang="en-GB" sz="1200" dirty="0">
                          <a:effectLst/>
                        </a:rPr>
                      </a:br>
                      <a:r>
                        <a:rPr lang="en-GB" sz="1200" b="0" dirty="0">
                          <a:effectLst/>
                        </a:rPr>
                        <a:t>(Tau specificity score)</a:t>
                      </a:r>
                      <a:endParaRPr lang="en-GB" sz="1200" b="0" dirty="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val="1349571090"/>
                  </a:ext>
                </a:extLst>
              </a:tr>
              <a:tr h="0">
                <a:tc>
                  <a:txBody>
                    <a:bodyPr/>
                    <a:lstStyle/>
                    <a:p>
                      <a:pPr algn="l">
                        <a:lnSpc>
                          <a:spcPct val="115000"/>
                        </a:lnSpc>
                        <a:spcAft>
                          <a:spcPts val="0"/>
                        </a:spcAft>
                      </a:pPr>
                      <a:r>
                        <a:rPr lang="en-GB" sz="1000" u="none" dirty="0">
                          <a:effectLst/>
                        </a:rPr>
                        <a:t>IL2RB</a:t>
                      </a:r>
                      <a:endParaRPr lang="en-GB" sz="1000" b="1" u="none" dirty="0">
                        <a:effectLst/>
                        <a:latin typeface="Arial" panose="020B0604020202020204" pitchFamily="34" charset="0"/>
                        <a:ea typeface="Arial" panose="020B0604020202020204" pitchFamily="34" charset="0"/>
                      </a:endParaRPr>
                    </a:p>
                  </a:txBody>
                  <a:tcPr marL="63500" marR="63500" marT="63500" marB="63500">
                    <a:lnR w="12700" cap="flat" cmpd="sng" algn="ctr">
                      <a:solidFill>
                        <a:schemeClr val="tx1"/>
                      </a:solidFill>
                      <a:prstDash val="solid"/>
                      <a:round/>
                      <a:headEnd type="none" w="med" len="med"/>
                      <a:tailEnd type="none" w="med" len="med"/>
                    </a:lnR>
                  </a:tcPr>
                </a:tc>
                <a:tc>
                  <a:txBody>
                    <a:bodyPr/>
                    <a:lstStyle/>
                    <a:p>
                      <a:pPr algn="l">
                        <a:lnSpc>
                          <a:spcPct val="115000"/>
                        </a:lnSpc>
                        <a:spcAft>
                          <a:spcPts val="0"/>
                        </a:spcAft>
                      </a:pPr>
                      <a:r>
                        <a:rPr lang="en-GB" sz="1000" u="none" dirty="0">
                          <a:effectLst/>
                        </a:rPr>
                        <a:t>CD122</a:t>
                      </a:r>
                      <a:endParaRPr lang="en-GB" sz="1000" u="none" dirty="0">
                        <a:effectLst/>
                        <a:latin typeface="Arial" panose="020B0604020202020204" pitchFamily="34" charset="0"/>
                        <a:ea typeface="Arial" panose="020B0604020202020204"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lnSpc>
                          <a:spcPct val="115000"/>
                        </a:lnSpc>
                        <a:spcAft>
                          <a:spcPts val="0"/>
                        </a:spcAft>
                      </a:pPr>
                      <a:r>
                        <a:rPr lang="en-GB" sz="1000" u="none" dirty="0">
                          <a:effectLst/>
                        </a:rPr>
                        <a:t>Interleukin 2 receptor subunit beta</a:t>
                      </a:r>
                      <a:endParaRPr lang="en-GB" sz="1000" u="none" dirty="0">
                        <a:effectLst/>
                        <a:latin typeface="Arial" panose="020B0604020202020204" pitchFamily="34" charset="0"/>
                        <a:ea typeface="Arial" panose="020B0604020202020204"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lnSpc>
                          <a:spcPct val="115000"/>
                        </a:lnSpc>
                        <a:spcAft>
                          <a:spcPts val="0"/>
                        </a:spcAft>
                      </a:pPr>
                      <a:r>
                        <a:rPr lang="en-GB" sz="1000" u="none" dirty="0">
                          <a:effectLst/>
                        </a:rPr>
                        <a:t>Membrane</a:t>
                      </a:r>
                      <a:endParaRPr lang="en-GB" sz="1000" u="none" dirty="0">
                        <a:effectLst/>
                        <a:latin typeface="Arial" panose="020B0604020202020204" pitchFamily="34" charset="0"/>
                        <a:ea typeface="Arial" panose="020B0604020202020204"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nSpc>
                          <a:spcPct val="115000"/>
                        </a:lnSpc>
                        <a:spcAft>
                          <a:spcPts val="0"/>
                        </a:spcAft>
                      </a:pPr>
                      <a:r>
                        <a:rPr lang="en-GB" sz="1000" u="none" dirty="0">
                          <a:effectLst/>
                        </a:rPr>
                        <a:t>NK cells, T cells (0.89)</a:t>
                      </a:r>
                      <a:endParaRPr lang="en-GB" sz="1000" u="none" dirty="0">
                        <a:effectLst/>
                        <a:latin typeface="Arial" panose="020B0604020202020204" pitchFamily="34" charset="0"/>
                        <a:ea typeface="Arial" panose="020B0604020202020204" pitchFamily="34" charset="0"/>
                      </a:endParaRPr>
                    </a:p>
                  </a:txBody>
                  <a:tcPr marL="63500" marR="63500" marT="63500" marB="6350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95431532"/>
                  </a:ext>
                </a:extLst>
              </a:tr>
              <a:tr h="0">
                <a:tc>
                  <a:txBody>
                    <a:bodyPr/>
                    <a:lstStyle/>
                    <a:p>
                      <a:pPr algn="l">
                        <a:lnSpc>
                          <a:spcPct val="115000"/>
                        </a:lnSpc>
                        <a:spcAft>
                          <a:spcPts val="0"/>
                        </a:spcAft>
                      </a:pPr>
                      <a:r>
                        <a:rPr lang="en-GB" sz="1000" u="none" dirty="0">
                          <a:effectLst/>
                        </a:rPr>
                        <a:t>KLRD1</a:t>
                      </a:r>
                      <a:endParaRPr lang="en-GB" sz="1000" b="1" u="none" dirty="0">
                        <a:effectLst/>
                        <a:latin typeface="Arial" panose="020B0604020202020204" pitchFamily="34" charset="0"/>
                        <a:ea typeface="Arial" panose="020B0604020202020204" pitchFamily="34" charset="0"/>
                      </a:endParaRPr>
                    </a:p>
                  </a:txBody>
                  <a:tcPr marL="63500" marR="63500" marT="63500" marB="63500">
                    <a:lnR w="12700" cap="flat" cmpd="sng" algn="ctr">
                      <a:solidFill>
                        <a:schemeClr val="tx1"/>
                      </a:solidFill>
                      <a:prstDash val="solid"/>
                      <a:round/>
                      <a:headEnd type="none" w="med" len="med"/>
                      <a:tailEnd type="none" w="med" len="med"/>
                    </a:lnR>
                  </a:tcPr>
                </a:tc>
                <a:tc>
                  <a:txBody>
                    <a:bodyPr/>
                    <a:lstStyle/>
                    <a:p>
                      <a:pPr algn="l">
                        <a:lnSpc>
                          <a:spcPct val="115000"/>
                        </a:lnSpc>
                        <a:spcAft>
                          <a:spcPts val="0"/>
                        </a:spcAft>
                      </a:pPr>
                      <a:r>
                        <a:rPr lang="en-GB" sz="1000" u="none" dirty="0">
                          <a:effectLst/>
                        </a:rPr>
                        <a:t>CD94</a:t>
                      </a:r>
                      <a:endParaRPr lang="en-GB" sz="1000" u="none" dirty="0">
                        <a:effectLst/>
                        <a:latin typeface="Arial" panose="020B0604020202020204" pitchFamily="34" charset="0"/>
                        <a:ea typeface="Arial" panose="020B0604020202020204"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lnSpc>
                          <a:spcPct val="115000"/>
                        </a:lnSpc>
                        <a:spcAft>
                          <a:spcPts val="0"/>
                        </a:spcAft>
                      </a:pPr>
                      <a:r>
                        <a:rPr lang="en-GB" sz="1000" u="none" dirty="0">
                          <a:effectLst/>
                        </a:rPr>
                        <a:t>Killer Cell Lectin Like Receptor D1</a:t>
                      </a:r>
                      <a:endParaRPr lang="en-GB" sz="1000" u="none" dirty="0">
                        <a:effectLst/>
                        <a:latin typeface="Arial" panose="020B0604020202020204" pitchFamily="34" charset="0"/>
                        <a:ea typeface="Arial" panose="020B0604020202020204"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lnSpc>
                          <a:spcPct val="115000"/>
                        </a:lnSpc>
                        <a:spcAft>
                          <a:spcPts val="0"/>
                        </a:spcAft>
                      </a:pPr>
                      <a:r>
                        <a:rPr lang="en-GB" sz="1000" u="none" dirty="0">
                          <a:effectLst/>
                        </a:rPr>
                        <a:t>Membrane</a:t>
                      </a:r>
                      <a:endParaRPr lang="en-GB" sz="1000" u="none" dirty="0">
                        <a:effectLst/>
                        <a:latin typeface="Arial" panose="020B0604020202020204" pitchFamily="34" charset="0"/>
                        <a:ea typeface="Arial" panose="020B0604020202020204"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nSpc>
                          <a:spcPct val="115000"/>
                        </a:lnSpc>
                        <a:spcAft>
                          <a:spcPts val="0"/>
                        </a:spcAft>
                      </a:pPr>
                      <a:r>
                        <a:rPr lang="en-GB" sz="1000" u="none" dirty="0">
                          <a:effectLst/>
                        </a:rPr>
                        <a:t>NK cells (0.83)</a:t>
                      </a:r>
                      <a:endParaRPr lang="en-GB" sz="1000" u="none" dirty="0">
                        <a:effectLst/>
                        <a:latin typeface="Arial" panose="020B0604020202020204" pitchFamily="34" charset="0"/>
                        <a:ea typeface="Arial" panose="020B0604020202020204" pitchFamily="34" charset="0"/>
                      </a:endParaRPr>
                    </a:p>
                  </a:txBody>
                  <a:tcPr marL="63500" marR="63500" marT="63500" marB="6350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48407747"/>
                  </a:ext>
                </a:extLst>
              </a:tr>
              <a:tr h="0">
                <a:tc>
                  <a:txBody>
                    <a:bodyPr/>
                    <a:lstStyle/>
                    <a:p>
                      <a:pPr algn="l">
                        <a:lnSpc>
                          <a:spcPct val="115000"/>
                        </a:lnSpc>
                        <a:spcAft>
                          <a:spcPts val="0"/>
                        </a:spcAft>
                      </a:pPr>
                      <a:r>
                        <a:rPr lang="en-GB" sz="1000" u="none" dirty="0">
                          <a:effectLst/>
                        </a:rPr>
                        <a:t>KLRF1 </a:t>
                      </a:r>
                      <a:endParaRPr lang="en-GB" sz="1000" b="1" u="none" dirty="0">
                        <a:effectLst/>
                        <a:latin typeface="Arial" panose="020B0604020202020204" pitchFamily="34" charset="0"/>
                        <a:ea typeface="Arial" panose="020B0604020202020204" pitchFamily="34" charset="0"/>
                      </a:endParaRPr>
                    </a:p>
                  </a:txBody>
                  <a:tcPr marL="63500" marR="63500" marT="63500" marB="63500">
                    <a:lnR w="12700" cap="flat" cmpd="sng" algn="ctr">
                      <a:solidFill>
                        <a:schemeClr val="tx1"/>
                      </a:solidFill>
                      <a:prstDash val="solid"/>
                      <a:round/>
                      <a:headEnd type="none" w="med" len="med"/>
                      <a:tailEnd type="none" w="med" len="med"/>
                    </a:lnR>
                  </a:tcPr>
                </a:tc>
                <a:tc>
                  <a:txBody>
                    <a:bodyPr/>
                    <a:lstStyle/>
                    <a:p>
                      <a:pPr algn="l">
                        <a:lnSpc>
                          <a:spcPct val="115000"/>
                        </a:lnSpc>
                        <a:spcAft>
                          <a:spcPts val="0"/>
                        </a:spcAft>
                      </a:pPr>
                      <a:r>
                        <a:rPr lang="en-GB" sz="1000" u="none" dirty="0">
                          <a:effectLst/>
                        </a:rPr>
                        <a:t>CLEC5C</a:t>
                      </a:r>
                      <a:endParaRPr lang="en-GB" sz="1000" u="none" dirty="0">
                        <a:effectLst/>
                        <a:latin typeface="Arial" panose="020B0604020202020204" pitchFamily="34" charset="0"/>
                        <a:ea typeface="Arial" panose="020B0604020202020204"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lnSpc>
                          <a:spcPct val="115000"/>
                        </a:lnSpc>
                        <a:spcAft>
                          <a:spcPts val="0"/>
                        </a:spcAft>
                      </a:pPr>
                      <a:r>
                        <a:rPr lang="en-GB" sz="1000" u="none" dirty="0">
                          <a:effectLst/>
                        </a:rPr>
                        <a:t>Killer Cell Lectin Like Receptor F1</a:t>
                      </a:r>
                      <a:endParaRPr lang="en-GB" sz="1000" u="none" dirty="0">
                        <a:effectLst/>
                        <a:latin typeface="Arial" panose="020B0604020202020204" pitchFamily="34" charset="0"/>
                        <a:ea typeface="Arial" panose="020B0604020202020204"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lnSpc>
                          <a:spcPct val="115000"/>
                        </a:lnSpc>
                        <a:spcAft>
                          <a:spcPts val="0"/>
                        </a:spcAft>
                      </a:pPr>
                      <a:r>
                        <a:rPr lang="en-GB" sz="1000" u="none" dirty="0">
                          <a:effectLst/>
                        </a:rPr>
                        <a:t>Membrane</a:t>
                      </a:r>
                      <a:endParaRPr lang="en-GB" sz="1000" u="none" dirty="0">
                        <a:effectLst/>
                        <a:latin typeface="Arial" panose="020B0604020202020204" pitchFamily="34" charset="0"/>
                        <a:ea typeface="Arial" panose="020B0604020202020204"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nSpc>
                          <a:spcPct val="115000"/>
                        </a:lnSpc>
                        <a:spcAft>
                          <a:spcPts val="0"/>
                        </a:spcAft>
                      </a:pPr>
                      <a:r>
                        <a:rPr lang="en-GB" sz="1000" u="none" dirty="0">
                          <a:effectLst/>
                        </a:rPr>
                        <a:t>NK cells (0.90)</a:t>
                      </a:r>
                      <a:endParaRPr lang="en-GB" sz="1000" u="none" dirty="0">
                        <a:effectLst/>
                        <a:latin typeface="Arial" panose="020B0604020202020204" pitchFamily="34" charset="0"/>
                        <a:ea typeface="Arial" panose="020B0604020202020204" pitchFamily="34" charset="0"/>
                      </a:endParaRPr>
                    </a:p>
                  </a:txBody>
                  <a:tcPr marL="63500" marR="63500" marT="63500" marB="6350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734133502"/>
                  </a:ext>
                </a:extLst>
              </a:tr>
              <a:tr h="0">
                <a:tc>
                  <a:txBody>
                    <a:bodyPr/>
                    <a:lstStyle/>
                    <a:p>
                      <a:pPr algn="l">
                        <a:lnSpc>
                          <a:spcPct val="115000"/>
                        </a:lnSpc>
                        <a:spcAft>
                          <a:spcPts val="0"/>
                        </a:spcAft>
                      </a:pPr>
                      <a:r>
                        <a:rPr lang="en-GB" sz="1000" u="none" dirty="0">
                          <a:effectLst/>
                        </a:rPr>
                        <a:t>SPON2</a:t>
                      </a:r>
                      <a:endParaRPr lang="en-GB" sz="1000" b="1" u="none" dirty="0">
                        <a:effectLst/>
                        <a:latin typeface="Arial" panose="020B0604020202020204" pitchFamily="34" charset="0"/>
                        <a:ea typeface="Arial" panose="020B0604020202020204" pitchFamily="34" charset="0"/>
                      </a:endParaRPr>
                    </a:p>
                  </a:txBody>
                  <a:tcPr marL="63500" marR="63500" marT="63500" marB="63500">
                    <a:lnR w="12700" cap="flat" cmpd="sng" algn="ctr">
                      <a:solidFill>
                        <a:schemeClr val="tx1"/>
                      </a:solidFill>
                      <a:prstDash val="solid"/>
                      <a:round/>
                      <a:headEnd type="none" w="med" len="med"/>
                      <a:tailEnd type="none" w="med" len="med"/>
                    </a:lnR>
                  </a:tcPr>
                </a:tc>
                <a:tc>
                  <a:txBody>
                    <a:bodyPr/>
                    <a:lstStyle/>
                    <a:p>
                      <a:pPr algn="l">
                        <a:lnSpc>
                          <a:spcPct val="115000"/>
                        </a:lnSpc>
                        <a:spcAft>
                          <a:spcPts val="0"/>
                        </a:spcAft>
                      </a:pPr>
                      <a:r>
                        <a:rPr lang="en-GB" sz="1000" u="none" dirty="0">
                          <a:effectLst/>
                        </a:rPr>
                        <a:t>DIL1</a:t>
                      </a:r>
                      <a:endParaRPr lang="en-GB" sz="1000" u="none" dirty="0">
                        <a:effectLst/>
                        <a:latin typeface="Arial" panose="020B0604020202020204" pitchFamily="34" charset="0"/>
                        <a:ea typeface="Arial" panose="020B0604020202020204"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lnSpc>
                          <a:spcPct val="115000"/>
                        </a:lnSpc>
                        <a:spcAft>
                          <a:spcPts val="0"/>
                        </a:spcAft>
                      </a:pPr>
                      <a:r>
                        <a:rPr lang="en-GB" sz="1000" u="none" dirty="0" err="1">
                          <a:effectLst/>
                        </a:rPr>
                        <a:t>Spondin</a:t>
                      </a:r>
                      <a:r>
                        <a:rPr lang="en-GB" sz="1000" u="none" dirty="0">
                          <a:effectLst/>
                        </a:rPr>
                        <a:t> 2</a:t>
                      </a:r>
                      <a:endParaRPr lang="en-GB" sz="1000" u="none" dirty="0">
                        <a:effectLst/>
                        <a:latin typeface="Arial" panose="020B0604020202020204" pitchFamily="34" charset="0"/>
                        <a:ea typeface="Arial" panose="020B0604020202020204"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lnSpc>
                          <a:spcPct val="115000"/>
                        </a:lnSpc>
                        <a:spcAft>
                          <a:spcPts val="0"/>
                        </a:spcAft>
                      </a:pPr>
                      <a:r>
                        <a:rPr lang="en-GB" sz="1000" u="none" dirty="0">
                          <a:effectLst/>
                        </a:rPr>
                        <a:t>Intracellular</a:t>
                      </a:r>
                      <a:endParaRPr lang="en-GB" sz="1000" u="none" dirty="0">
                        <a:effectLst/>
                        <a:latin typeface="Arial" panose="020B0604020202020204" pitchFamily="34" charset="0"/>
                        <a:ea typeface="Arial" panose="020B0604020202020204"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nSpc>
                          <a:spcPct val="115000"/>
                        </a:lnSpc>
                        <a:spcAft>
                          <a:spcPts val="0"/>
                        </a:spcAft>
                      </a:pPr>
                      <a:r>
                        <a:rPr lang="en-GB" sz="1000" u="none" dirty="0">
                          <a:effectLst/>
                        </a:rPr>
                        <a:t>NK cells, Dendritic cells (0.66)</a:t>
                      </a:r>
                      <a:endParaRPr lang="en-GB" sz="1000" u="none" dirty="0">
                        <a:effectLst/>
                        <a:latin typeface="Arial" panose="020B0604020202020204" pitchFamily="34" charset="0"/>
                        <a:ea typeface="Arial" panose="020B0604020202020204" pitchFamily="34" charset="0"/>
                      </a:endParaRPr>
                    </a:p>
                  </a:txBody>
                  <a:tcPr marL="63500" marR="63500" marT="63500" marB="6350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9478919"/>
                  </a:ext>
                </a:extLst>
              </a:tr>
              <a:tr h="0">
                <a:tc>
                  <a:txBody>
                    <a:bodyPr/>
                    <a:lstStyle/>
                    <a:p>
                      <a:pPr algn="l">
                        <a:lnSpc>
                          <a:spcPct val="115000"/>
                        </a:lnSpc>
                        <a:spcAft>
                          <a:spcPts val="0"/>
                        </a:spcAft>
                      </a:pPr>
                      <a:r>
                        <a:rPr lang="en-GB" sz="1000" u="none" dirty="0">
                          <a:effectLst/>
                        </a:rPr>
                        <a:t>TRDC1</a:t>
                      </a:r>
                      <a:endParaRPr lang="en-GB" sz="1000" b="1" u="none" dirty="0">
                        <a:effectLst/>
                        <a:latin typeface="Arial" panose="020B0604020202020204" pitchFamily="34" charset="0"/>
                        <a:ea typeface="Arial" panose="020B0604020202020204" pitchFamily="34" charset="0"/>
                      </a:endParaRPr>
                    </a:p>
                  </a:txBody>
                  <a:tcPr marL="63500" marR="63500" marT="63500" marB="63500">
                    <a:lnR w="12700" cap="flat" cmpd="sng" algn="ctr">
                      <a:solidFill>
                        <a:schemeClr val="tx1"/>
                      </a:solidFill>
                      <a:prstDash val="solid"/>
                      <a:round/>
                      <a:headEnd type="none" w="med" len="med"/>
                      <a:tailEnd type="none" w="med" len="med"/>
                    </a:lnR>
                  </a:tcPr>
                </a:tc>
                <a:tc>
                  <a:txBody>
                    <a:bodyPr/>
                    <a:lstStyle/>
                    <a:p>
                      <a:pPr algn="l">
                        <a:lnSpc>
                          <a:spcPct val="115000"/>
                        </a:lnSpc>
                        <a:spcAft>
                          <a:spcPts val="0"/>
                        </a:spcAft>
                      </a:pPr>
                      <a:r>
                        <a:rPr lang="en-GB" sz="1000" u="none" dirty="0">
                          <a:effectLst/>
                        </a:rPr>
                        <a:t>TCRD</a:t>
                      </a:r>
                      <a:endParaRPr lang="en-GB" sz="1000" u="none" dirty="0">
                        <a:effectLst/>
                        <a:latin typeface="Arial" panose="020B0604020202020204" pitchFamily="34" charset="0"/>
                        <a:ea typeface="Arial" panose="020B0604020202020204"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lnSpc>
                          <a:spcPct val="115000"/>
                        </a:lnSpc>
                        <a:spcAft>
                          <a:spcPts val="0"/>
                        </a:spcAft>
                      </a:pPr>
                      <a:r>
                        <a:rPr lang="en-GB" sz="1000" u="none" dirty="0">
                          <a:effectLst/>
                        </a:rPr>
                        <a:t>T Cell Receptor Delta Constant</a:t>
                      </a:r>
                      <a:endParaRPr lang="en-GB" sz="1000" u="none" dirty="0">
                        <a:effectLst/>
                        <a:latin typeface="Arial" panose="020B0604020202020204" pitchFamily="34" charset="0"/>
                        <a:ea typeface="Arial" panose="020B0604020202020204"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lnSpc>
                          <a:spcPct val="115000"/>
                        </a:lnSpc>
                        <a:spcAft>
                          <a:spcPts val="0"/>
                        </a:spcAft>
                      </a:pPr>
                      <a:r>
                        <a:rPr lang="en-GB" sz="1000" u="none" dirty="0">
                          <a:effectLst/>
                        </a:rPr>
                        <a:t>Membrane</a:t>
                      </a:r>
                      <a:endParaRPr lang="en-GB" sz="1000" u="none" dirty="0">
                        <a:effectLst/>
                        <a:latin typeface="Arial" panose="020B0604020202020204" pitchFamily="34" charset="0"/>
                        <a:ea typeface="Arial" panose="020B0604020202020204"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nSpc>
                          <a:spcPct val="115000"/>
                        </a:lnSpc>
                        <a:spcAft>
                          <a:spcPts val="0"/>
                        </a:spcAft>
                      </a:pPr>
                      <a:r>
                        <a:rPr lang="en-GB" sz="1000" u="none" dirty="0">
                          <a:effectLst/>
                        </a:rPr>
                        <a:t>NK cells, T cells (0.93)</a:t>
                      </a:r>
                      <a:endParaRPr lang="en-GB" sz="1000" u="none" dirty="0">
                        <a:effectLst/>
                        <a:latin typeface="Arial" panose="020B0604020202020204" pitchFamily="34" charset="0"/>
                        <a:ea typeface="Arial" panose="020B0604020202020204" pitchFamily="34" charset="0"/>
                      </a:endParaRPr>
                    </a:p>
                  </a:txBody>
                  <a:tcPr marL="63500" marR="63500" marT="63500" marB="6350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706095875"/>
                  </a:ext>
                </a:extLst>
              </a:tr>
              <a:tr h="0">
                <a:tc>
                  <a:txBody>
                    <a:bodyPr/>
                    <a:lstStyle/>
                    <a:p>
                      <a:pPr algn="l">
                        <a:lnSpc>
                          <a:spcPct val="115000"/>
                        </a:lnSpc>
                        <a:spcAft>
                          <a:spcPts val="0"/>
                        </a:spcAft>
                      </a:pPr>
                      <a:r>
                        <a:rPr lang="en-GB" sz="1000" u="none" dirty="0">
                          <a:effectLst/>
                        </a:rPr>
                        <a:t>GNLY </a:t>
                      </a:r>
                      <a:endParaRPr lang="en-GB" sz="1000" b="1" u="none" dirty="0">
                        <a:effectLst/>
                        <a:latin typeface="Arial" panose="020B0604020202020204" pitchFamily="34" charset="0"/>
                        <a:ea typeface="Arial" panose="020B0604020202020204" pitchFamily="34" charset="0"/>
                      </a:endParaRPr>
                    </a:p>
                  </a:txBody>
                  <a:tcPr marL="63500" marR="63500" marT="63500" marB="63500">
                    <a:lnR w="12700" cap="flat" cmpd="sng" algn="ctr">
                      <a:solidFill>
                        <a:schemeClr val="tx1"/>
                      </a:solidFill>
                      <a:prstDash val="solid"/>
                      <a:round/>
                      <a:headEnd type="none" w="med" len="med"/>
                      <a:tailEnd type="none" w="med" len="med"/>
                    </a:lnR>
                  </a:tcPr>
                </a:tc>
                <a:tc>
                  <a:txBody>
                    <a:bodyPr/>
                    <a:lstStyle/>
                    <a:p>
                      <a:pPr algn="l">
                        <a:lnSpc>
                          <a:spcPct val="115000"/>
                        </a:lnSpc>
                        <a:spcAft>
                          <a:spcPts val="0"/>
                        </a:spcAft>
                      </a:pPr>
                      <a:r>
                        <a:rPr lang="en-GB" sz="1000" u="none" dirty="0">
                          <a:effectLst/>
                        </a:rPr>
                        <a:t>TLA519</a:t>
                      </a:r>
                      <a:endParaRPr lang="en-GB" sz="1000" u="none" dirty="0">
                        <a:effectLst/>
                        <a:latin typeface="Arial" panose="020B0604020202020204" pitchFamily="34" charset="0"/>
                        <a:ea typeface="Arial" panose="020B0604020202020204"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lnSpc>
                          <a:spcPct val="115000"/>
                        </a:lnSpc>
                        <a:spcAft>
                          <a:spcPts val="0"/>
                        </a:spcAft>
                      </a:pPr>
                      <a:r>
                        <a:rPr lang="en-GB" sz="1000" u="none" dirty="0" err="1">
                          <a:effectLst/>
                        </a:rPr>
                        <a:t>Granulysin</a:t>
                      </a:r>
                      <a:endParaRPr lang="en-GB" sz="1000" u="none" dirty="0">
                        <a:effectLst/>
                        <a:latin typeface="Arial" panose="020B0604020202020204" pitchFamily="34" charset="0"/>
                        <a:ea typeface="Arial" panose="020B0604020202020204"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lnSpc>
                          <a:spcPct val="115000"/>
                        </a:lnSpc>
                        <a:spcAft>
                          <a:spcPts val="0"/>
                        </a:spcAft>
                      </a:pPr>
                      <a:r>
                        <a:rPr lang="en-GB" sz="1000" u="none" dirty="0">
                          <a:effectLst/>
                        </a:rPr>
                        <a:t>Intracellular</a:t>
                      </a:r>
                      <a:endParaRPr lang="en-GB" sz="1000" u="none" dirty="0">
                        <a:effectLst/>
                        <a:latin typeface="Arial" panose="020B0604020202020204" pitchFamily="34" charset="0"/>
                        <a:ea typeface="Arial" panose="020B0604020202020204"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nSpc>
                          <a:spcPct val="115000"/>
                        </a:lnSpc>
                        <a:spcAft>
                          <a:spcPts val="0"/>
                        </a:spcAft>
                      </a:pPr>
                      <a:r>
                        <a:rPr lang="en-GB" sz="1000" u="none" dirty="0">
                          <a:effectLst/>
                        </a:rPr>
                        <a:t>NK cells (0.84)</a:t>
                      </a:r>
                      <a:endParaRPr lang="en-GB" sz="1000" u="none" dirty="0">
                        <a:effectLst/>
                        <a:latin typeface="Arial" panose="020B0604020202020204" pitchFamily="34" charset="0"/>
                        <a:ea typeface="Arial" panose="020B0604020202020204" pitchFamily="34" charset="0"/>
                      </a:endParaRPr>
                    </a:p>
                  </a:txBody>
                  <a:tcPr marL="63500" marR="63500" marT="63500" marB="6350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740842988"/>
                  </a:ext>
                </a:extLst>
              </a:tr>
              <a:tr h="0">
                <a:tc>
                  <a:txBody>
                    <a:bodyPr/>
                    <a:lstStyle/>
                    <a:p>
                      <a:pPr algn="l">
                        <a:lnSpc>
                          <a:spcPct val="115000"/>
                        </a:lnSpc>
                        <a:spcAft>
                          <a:spcPts val="0"/>
                        </a:spcAft>
                      </a:pPr>
                      <a:r>
                        <a:rPr lang="en-GB" sz="1000" u="none" dirty="0">
                          <a:effectLst/>
                        </a:rPr>
                        <a:t>FCGR3A</a:t>
                      </a:r>
                      <a:endParaRPr lang="en-GB" sz="1000" b="1" u="none" dirty="0">
                        <a:effectLst/>
                        <a:latin typeface="Arial" panose="020B0604020202020204" pitchFamily="34" charset="0"/>
                        <a:ea typeface="Arial" panose="020B0604020202020204" pitchFamily="34" charset="0"/>
                      </a:endParaRPr>
                    </a:p>
                  </a:txBody>
                  <a:tcPr marL="63500" marR="63500" marT="63500" marB="63500">
                    <a:lnR w="12700" cap="flat" cmpd="sng" algn="ctr">
                      <a:solidFill>
                        <a:schemeClr val="tx1"/>
                      </a:solidFill>
                      <a:prstDash val="solid"/>
                      <a:round/>
                      <a:headEnd type="none" w="med" len="med"/>
                      <a:tailEnd type="none" w="med" len="med"/>
                    </a:lnR>
                  </a:tcPr>
                </a:tc>
                <a:tc>
                  <a:txBody>
                    <a:bodyPr/>
                    <a:lstStyle/>
                    <a:p>
                      <a:pPr algn="l">
                        <a:lnSpc>
                          <a:spcPct val="115000"/>
                        </a:lnSpc>
                        <a:spcAft>
                          <a:spcPts val="0"/>
                        </a:spcAft>
                      </a:pPr>
                      <a:r>
                        <a:rPr lang="en-GB" sz="1000" u="none" dirty="0">
                          <a:effectLst/>
                        </a:rPr>
                        <a:t>CD16</a:t>
                      </a:r>
                      <a:endParaRPr lang="en-GB" sz="1000" u="none" dirty="0">
                        <a:effectLst/>
                        <a:latin typeface="Arial" panose="020B0604020202020204" pitchFamily="34" charset="0"/>
                        <a:ea typeface="Arial" panose="020B0604020202020204"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lnSpc>
                          <a:spcPct val="115000"/>
                        </a:lnSpc>
                        <a:spcAft>
                          <a:spcPts val="0"/>
                        </a:spcAft>
                      </a:pPr>
                      <a:r>
                        <a:rPr lang="en-GB" sz="1000" u="none" dirty="0">
                          <a:effectLst/>
                        </a:rPr>
                        <a:t>Fc Gamma Receptor </a:t>
                      </a:r>
                      <a:r>
                        <a:rPr lang="en-GB" sz="1000" u="none" dirty="0" err="1">
                          <a:effectLst/>
                        </a:rPr>
                        <a:t>IIIa</a:t>
                      </a:r>
                      <a:endParaRPr lang="en-GB" sz="1000" u="none" dirty="0">
                        <a:effectLst/>
                        <a:latin typeface="Arial" panose="020B0604020202020204" pitchFamily="34" charset="0"/>
                        <a:ea typeface="Arial" panose="020B0604020202020204"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lnSpc>
                          <a:spcPct val="115000"/>
                        </a:lnSpc>
                        <a:spcAft>
                          <a:spcPts val="0"/>
                        </a:spcAft>
                      </a:pPr>
                      <a:r>
                        <a:rPr lang="en-GB" sz="1000" u="none" dirty="0">
                          <a:effectLst/>
                        </a:rPr>
                        <a:t>Membrane</a:t>
                      </a:r>
                      <a:endParaRPr lang="en-GB" sz="1000" u="none" dirty="0">
                        <a:effectLst/>
                        <a:latin typeface="Arial" panose="020B0604020202020204" pitchFamily="34" charset="0"/>
                        <a:ea typeface="Arial" panose="020B0604020202020204"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nSpc>
                          <a:spcPct val="115000"/>
                        </a:lnSpc>
                        <a:spcAft>
                          <a:spcPts val="0"/>
                        </a:spcAft>
                      </a:pPr>
                      <a:r>
                        <a:rPr lang="en-GB" sz="1000" u="none" dirty="0">
                          <a:effectLst/>
                        </a:rPr>
                        <a:t>Monocytes, NK-cells, Macrophages, </a:t>
                      </a:r>
                      <a:r>
                        <a:rPr lang="en-GB" sz="1000" u="none" dirty="0" err="1">
                          <a:effectLst/>
                        </a:rPr>
                        <a:t>Hofbauer</a:t>
                      </a:r>
                      <a:r>
                        <a:rPr lang="en-GB" sz="1000" u="none" dirty="0">
                          <a:effectLst/>
                        </a:rPr>
                        <a:t> cells, </a:t>
                      </a:r>
                      <a:r>
                        <a:rPr lang="en-GB" sz="1000" u="none" dirty="0" err="1">
                          <a:effectLst/>
                        </a:rPr>
                        <a:t>Kupffer</a:t>
                      </a:r>
                      <a:r>
                        <a:rPr lang="en-GB" sz="1000" u="none" dirty="0">
                          <a:effectLst/>
                        </a:rPr>
                        <a:t> cells (0.84)</a:t>
                      </a:r>
                      <a:endParaRPr lang="en-GB" sz="1000" u="none" dirty="0">
                        <a:effectLst/>
                        <a:latin typeface="Arial" panose="020B0604020202020204" pitchFamily="34" charset="0"/>
                        <a:ea typeface="Arial" panose="020B0604020202020204" pitchFamily="34" charset="0"/>
                      </a:endParaRPr>
                    </a:p>
                  </a:txBody>
                  <a:tcPr marL="63500" marR="63500" marT="63500" marB="6350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84953748"/>
                  </a:ext>
                </a:extLst>
              </a:tr>
              <a:tr h="0">
                <a:tc>
                  <a:txBody>
                    <a:bodyPr/>
                    <a:lstStyle/>
                    <a:p>
                      <a:pPr algn="l">
                        <a:lnSpc>
                          <a:spcPct val="115000"/>
                        </a:lnSpc>
                        <a:spcAft>
                          <a:spcPts val="0"/>
                        </a:spcAft>
                      </a:pPr>
                      <a:r>
                        <a:rPr lang="en-GB" sz="1000" u="none" dirty="0">
                          <a:effectLst/>
                        </a:rPr>
                        <a:t>MYOM2</a:t>
                      </a:r>
                      <a:endParaRPr lang="en-GB" sz="1000" b="1" u="none" dirty="0">
                        <a:effectLst/>
                        <a:latin typeface="Arial" panose="020B0604020202020204" pitchFamily="34" charset="0"/>
                        <a:ea typeface="Arial" panose="020B0604020202020204" pitchFamily="34" charset="0"/>
                      </a:endParaRPr>
                    </a:p>
                  </a:txBody>
                  <a:tcPr marL="63500" marR="63500" marT="63500" marB="63500">
                    <a:lnR w="12700" cap="flat" cmpd="sng" algn="ctr">
                      <a:solidFill>
                        <a:schemeClr val="tx1"/>
                      </a:solidFill>
                      <a:prstDash val="solid"/>
                      <a:round/>
                      <a:headEnd type="none" w="med" len="med"/>
                      <a:tailEnd type="none" w="med" len="med"/>
                    </a:lnR>
                  </a:tcPr>
                </a:tc>
                <a:tc>
                  <a:txBody>
                    <a:bodyPr/>
                    <a:lstStyle/>
                    <a:p>
                      <a:pPr algn="l">
                        <a:lnSpc>
                          <a:spcPct val="115000"/>
                        </a:lnSpc>
                        <a:spcAft>
                          <a:spcPts val="0"/>
                        </a:spcAft>
                      </a:pPr>
                      <a:r>
                        <a:rPr lang="en-GB" sz="1000" u="none" dirty="0">
                          <a:effectLst/>
                        </a:rPr>
                        <a:t>TTNAP</a:t>
                      </a:r>
                      <a:endParaRPr lang="en-GB" sz="1000" u="none" dirty="0">
                        <a:effectLst/>
                        <a:latin typeface="Arial" panose="020B0604020202020204" pitchFamily="34" charset="0"/>
                        <a:ea typeface="Arial" panose="020B0604020202020204"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lnSpc>
                          <a:spcPct val="115000"/>
                        </a:lnSpc>
                        <a:spcAft>
                          <a:spcPts val="0"/>
                        </a:spcAft>
                      </a:pPr>
                      <a:r>
                        <a:rPr lang="en-GB" sz="1000" u="none" dirty="0" err="1">
                          <a:effectLst/>
                        </a:rPr>
                        <a:t>Myomesin</a:t>
                      </a:r>
                      <a:r>
                        <a:rPr lang="en-GB" sz="1000" u="none" dirty="0">
                          <a:effectLst/>
                        </a:rPr>
                        <a:t> 2</a:t>
                      </a:r>
                      <a:endParaRPr lang="en-GB" sz="1000" u="none" dirty="0">
                        <a:effectLst/>
                        <a:latin typeface="Arial" panose="020B0604020202020204" pitchFamily="34" charset="0"/>
                        <a:ea typeface="Arial" panose="020B0604020202020204"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lnSpc>
                          <a:spcPct val="115000"/>
                        </a:lnSpc>
                        <a:spcAft>
                          <a:spcPts val="0"/>
                        </a:spcAft>
                      </a:pPr>
                      <a:r>
                        <a:rPr lang="en-GB" sz="1000" u="none" dirty="0">
                          <a:effectLst/>
                        </a:rPr>
                        <a:t>Intracellular</a:t>
                      </a:r>
                      <a:endParaRPr lang="en-GB" sz="1000" u="none" dirty="0">
                        <a:effectLst/>
                        <a:latin typeface="Arial" panose="020B0604020202020204" pitchFamily="34" charset="0"/>
                        <a:ea typeface="Arial" panose="020B0604020202020204"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nSpc>
                          <a:spcPct val="115000"/>
                        </a:lnSpc>
                        <a:spcAft>
                          <a:spcPts val="0"/>
                        </a:spcAft>
                      </a:pPr>
                      <a:r>
                        <a:rPr lang="en-GB" sz="1000" u="none" dirty="0">
                          <a:effectLst/>
                        </a:rPr>
                        <a:t>NK</a:t>
                      </a:r>
                      <a:r>
                        <a:rPr lang="en-GB" sz="1000" u="none" baseline="0" dirty="0">
                          <a:effectLst/>
                        </a:rPr>
                        <a:t> </a:t>
                      </a:r>
                      <a:r>
                        <a:rPr lang="en-GB" sz="1000" u="none" dirty="0">
                          <a:effectLst/>
                        </a:rPr>
                        <a:t>cells (0.76)</a:t>
                      </a:r>
                      <a:endParaRPr lang="en-GB" sz="1000" u="none" dirty="0">
                        <a:effectLst/>
                        <a:latin typeface="Arial" panose="020B0604020202020204" pitchFamily="34" charset="0"/>
                        <a:ea typeface="Arial" panose="020B0604020202020204" pitchFamily="34" charset="0"/>
                      </a:endParaRPr>
                    </a:p>
                  </a:txBody>
                  <a:tcPr marL="63500" marR="63500" marT="63500" marB="6350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06358115"/>
                  </a:ext>
                </a:extLst>
              </a:tr>
              <a:tr h="0">
                <a:tc>
                  <a:txBody>
                    <a:bodyPr/>
                    <a:lstStyle/>
                    <a:p>
                      <a:pPr algn="l">
                        <a:lnSpc>
                          <a:spcPct val="115000"/>
                        </a:lnSpc>
                        <a:spcAft>
                          <a:spcPts val="0"/>
                        </a:spcAft>
                      </a:pPr>
                      <a:r>
                        <a:rPr lang="en-GB" sz="1000" u="none" dirty="0">
                          <a:effectLst/>
                        </a:rPr>
                        <a:t>GZMB</a:t>
                      </a:r>
                      <a:endParaRPr lang="en-GB" sz="1000" b="1" u="none" dirty="0">
                        <a:effectLst/>
                        <a:latin typeface="Arial" panose="020B0604020202020204" pitchFamily="34" charset="0"/>
                        <a:ea typeface="Arial" panose="020B0604020202020204" pitchFamily="34" charset="0"/>
                      </a:endParaRPr>
                    </a:p>
                  </a:txBody>
                  <a:tcPr marL="63500" marR="63500" marT="63500" marB="63500">
                    <a:lnR w="12700" cap="flat" cmpd="sng" algn="ctr">
                      <a:solidFill>
                        <a:schemeClr val="tx1"/>
                      </a:solidFill>
                      <a:prstDash val="solid"/>
                      <a:round/>
                      <a:headEnd type="none" w="med" len="med"/>
                      <a:tailEnd type="none" w="med" len="med"/>
                    </a:lnR>
                  </a:tcPr>
                </a:tc>
                <a:tc>
                  <a:txBody>
                    <a:bodyPr/>
                    <a:lstStyle/>
                    <a:p>
                      <a:pPr algn="l">
                        <a:lnSpc>
                          <a:spcPct val="115000"/>
                        </a:lnSpc>
                        <a:spcAft>
                          <a:spcPts val="0"/>
                        </a:spcAft>
                      </a:pPr>
                      <a:r>
                        <a:rPr lang="en-GB" sz="1000" u="none" dirty="0">
                          <a:effectLst/>
                        </a:rPr>
                        <a:t> </a:t>
                      </a:r>
                      <a:endParaRPr lang="en-GB" sz="1000" u="none" dirty="0">
                        <a:effectLst/>
                        <a:latin typeface="Arial" panose="020B0604020202020204" pitchFamily="34" charset="0"/>
                        <a:ea typeface="Arial" panose="020B0604020202020204"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lnSpc>
                          <a:spcPct val="115000"/>
                        </a:lnSpc>
                        <a:spcAft>
                          <a:spcPts val="0"/>
                        </a:spcAft>
                      </a:pPr>
                      <a:r>
                        <a:rPr lang="en-GB" sz="1000" u="none" dirty="0" err="1">
                          <a:effectLst/>
                        </a:rPr>
                        <a:t>Granzyme</a:t>
                      </a:r>
                      <a:r>
                        <a:rPr lang="en-GB" sz="1000" u="none" dirty="0">
                          <a:effectLst/>
                        </a:rPr>
                        <a:t> B</a:t>
                      </a:r>
                      <a:endParaRPr lang="en-GB" sz="1000" u="none" dirty="0">
                        <a:effectLst/>
                        <a:latin typeface="Arial" panose="020B0604020202020204" pitchFamily="34" charset="0"/>
                        <a:ea typeface="Arial" panose="020B0604020202020204"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lnSpc>
                          <a:spcPct val="115000"/>
                        </a:lnSpc>
                        <a:spcAft>
                          <a:spcPts val="0"/>
                        </a:spcAft>
                      </a:pPr>
                      <a:r>
                        <a:rPr lang="en-GB" sz="1000" u="none" dirty="0">
                          <a:effectLst/>
                        </a:rPr>
                        <a:t>Intracellular</a:t>
                      </a:r>
                      <a:endParaRPr lang="en-GB" sz="1000" u="none" dirty="0">
                        <a:effectLst/>
                        <a:latin typeface="Arial" panose="020B0604020202020204" pitchFamily="34" charset="0"/>
                        <a:ea typeface="Arial" panose="020B0604020202020204"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nSpc>
                          <a:spcPct val="115000"/>
                        </a:lnSpc>
                        <a:spcAft>
                          <a:spcPts val="0"/>
                        </a:spcAft>
                      </a:pPr>
                      <a:r>
                        <a:rPr lang="en-GB" sz="1000" u="none" dirty="0">
                          <a:effectLst/>
                        </a:rPr>
                        <a:t>Dendritic cells, NK</a:t>
                      </a:r>
                      <a:r>
                        <a:rPr lang="en-GB" sz="1000" u="none" baseline="0" dirty="0">
                          <a:effectLst/>
                        </a:rPr>
                        <a:t> </a:t>
                      </a:r>
                      <a:r>
                        <a:rPr lang="en-GB" sz="1000" u="none" dirty="0">
                          <a:effectLst/>
                        </a:rPr>
                        <a:t>cells (0.89)</a:t>
                      </a:r>
                      <a:endParaRPr lang="en-GB" sz="1000" u="none" dirty="0">
                        <a:effectLst/>
                        <a:latin typeface="Arial" panose="020B0604020202020204" pitchFamily="34" charset="0"/>
                        <a:ea typeface="Arial" panose="020B0604020202020204" pitchFamily="34" charset="0"/>
                      </a:endParaRPr>
                    </a:p>
                  </a:txBody>
                  <a:tcPr marL="63500" marR="63500" marT="63500" marB="6350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71992680"/>
                  </a:ext>
                </a:extLst>
              </a:tr>
              <a:tr h="0">
                <a:tc>
                  <a:txBody>
                    <a:bodyPr/>
                    <a:lstStyle/>
                    <a:p>
                      <a:pPr algn="l">
                        <a:lnSpc>
                          <a:spcPct val="115000"/>
                        </a:lnSpc>
                        <a:spcAft>
                          <a:spcPts val="0"/>
                        </a:spcAft>
                      </a:pPr>
                      <a:r>
                        <a:rPr lang="en-GB" sz="1000" u="none" dirty="0">
                          <a:effectLst/>
                        </a:rPr>
                        <a:t>CLIC3</a:t>
                      </a:r>
                      <a:endParaRPr lang="en-GB" sz="1000" b="1" u="none" dirty="0">
                        <a:effectLst/>
                        <a:latin typeface="Arial" panose="020B0604020202020204" pitchFamily="34" charset="0"/>
                        <a:ea typeface="Arial" panose="020B0604020202020204" pitchFamily="34" charset="0"/>
                      </a:endParaRPr>
                    </a:p>
                  </a:txBody>
                  <a:tcPr marL="63500" marR="63500" marT="63500" marB="63500">
                    <a:lnR w="12700" cap="flat" cmpd="sng" algn="ctr">
                      <a:solidFill>
                        <a:schemeClr val="tx1"/>
                      </a:solidFill>
                      <a:prstDash val="solid"/>
                      <a:round/>
                      <a:headEnd type="none" w="med" len="med"/>
                      <a:tailEnd type="none" w="med" len="med"/>
                    </a:lnR>
                  </a:tcPr>
                </a:tc>
                <a:tc>
                  <a:txBody>
                    <a:bodyPr/>
                    <a:lstStyle/>
                    <a:p>
                      <a:pPr algn="l">
                        <a:lnSpc>
                          <a:spcPct val="115000"/>
                        </a:lnSpc>
                        <a:spcAft>
                          <a:spcPts val="0"/>
                        </a:spcAft>
                      </a:pPr>
                      <a:r>
                        <a:rPr lang="en-GB" sz="1000" u="none" dirty="0">
                          <a:effectLst/>
                        </a:rPr>
                        <a:t> </a:t>
                      </a:r>
                      <a:endParaRPr lang="en-GB" sz="1000" u="none" dirty="0">
                        <a:effectLst/>
                        <a:latin typeface="Arial" panose="020B0604020202020204" pitchFamily="34" charset="0"/>
                        <a:ea typeface="Arial" panose="020B0604020202020204"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lnSpc>
                          <a:spcPct val="115000"/>
                        </a:lnSpc>
                        <a:spcAft>
                          <a:spcPts val="0"/>
                        </a:spcAft>
                      </a:pPr>
                      <a:r>
                        <a:rPr lang="en-GB" sz="1000" u="none" dirty="0">
                          <a:effectLst/>
                        </a:rPr>
                        <a:t>Chloride Intracellular Channel 3</a:t>
                      </a:r>
                      <a:endParaRPr lang="en-GB" sz="1000" u="none" dirty="0">
                        <a:effectLst/>
                        <a:latin typeface="Arial" panose="020B0604020202020204" pitchFamily="34" charset="0"/>
                        <a:ea typeface="Arial" panose="020B0604020202020204"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l">
                        <a:lnSpc>
                          <a:spcPct val="115000"/>
                        </a:lnSpc>
                        <a:spcAft>
                          <a:spcPts val="0"/>
                        </a:spcAft>
                      </a:pPr>
                      <a:r>
                        <a:rPr lang="en-GB" sz="1000" u="none" dirty="0">
                          <a:effectLst/>
                        </a:rPr>
                        <a:t>Intracellular</a:t>
                      </a:r>
                      <a:endParaRPr lang="en-GB" sz="1000" u="none" dirty="0">
                        <a:effectLst/>
                        <a:latin typeface="Arial" panose="020B0604020202020204" pitchFamily="34" charset="0"/>
                        <a:ea typeface="Arial" panose="020B0604020202020204"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nSpc>
                          <a:spcPct val="115000"/>
                        </a:lnSpc>
                        <a:spcAft>
                          <a:spcPts val="0"/>
                        </a:spcAft>
                      </a:pPr>
                      <a:r>
                        <a:rPr lang="en-GB" sz="1000" u="none" dirty="0">
                          <a:effectLst/>
                        </a:rPr>
                        <a:t>Dendritic cells, NK</a:t>
                      </a:r>
                      <a:r>
                        <a:rPr lang="en-GB" sz="1000" u="none" baseline="0" dirty="0">
                          <a:effectLst/>
                        </a:rPr>
                        <a:t> </a:t>
                      </a:r>
                      <a:r>
                        <a:rPr lang="en-GB" sz="1000" u="none" dirty="0">
                          <a:effectLst/>
                        </a:rPr>
                        <a:t>cells (0.70)</a:t>
                      </a:r>
                      <a:endParaRPr lang="en-GB" sz="1000" u="none" dirty="0">
                        <a:effectLst/>
                        <a:latin typeface="Arial" panose="020B0604020202020204" pitchFamily="34" charset="0"/>
                        <a:ea typeface="Arial" panose="020B0604020202020204" pitchFamily="34" charset="0"/>
                      </a:endParaRPr>
                    </a:p>
                  </a:txBody>
                  <a:tcPr marL="63500" marR="63500" marT="63500" marB="6350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26438897"/>
                  </a:ext>
                </a:extLst>
              </a:tr>
            </a:tbl>
          </a:graphicData>
        </a:graphic>
      </p:graphicFrame>
      <p:sp>
        <p:nvSpPr>
          <p:cNvPr id="10" name="Rectangle 9"/>
          <p:cNvSpPr/>
          <p:nvPr/>
        </p:nvSpPr>
        <p:spPr>
          <a:xfrm>
            <a:off x="10321858" y="31378897"/>
            <a:ext cx="3404703" cy="2554545"/>
          </a:xfrm>
          <a:prstGeom prst="rect">
            <a:avLst/>
          </a:prstGeom>
        </p:spPr>
        <p:txBody>
          <a:bodyPr wrap="square">
            <a:spAutoFit/>
          </a:bodyPr>
          <a:lstStyle/>
          <a:p>
            <a:pPr lvl="0" algn="just"/>
            <a:r>
              <a:rPr lang="en-GB" sz="2000" dirty="0"/>
              <a:t>(</a:t>
            </a:r>
            <a:r>
              <a:rPr lang="en-GB" sz="2000" b="1" dirty="0"/>
              <a:t>C</a:t>
            </a:r>
            <a:r>
              <a:rPr lang="en-GB" sz="2000" dirty="0"/>
              <a:t>) Fraction of CD3-/CD56+ and CD3-/CD122+ cells expressing CD107a after stimulation with PMA/ionomycin and with K562 cells. Percentages result from four independent experiments.</a:t>
            </a:r>
          </a:p>
        </p:txBody>
      </p:sp>
      <p:sp>
        <p:nvSpPr>
          <p:cNvPr id="161" name="Rectangle 160"/>
          <p:cNvSpPr/>
          <p:nvPr/>
        </p:nvSpPr>
        <p:spPr>
          <a:xfrm>
            <a:off x="787887" y="27747230"/>
            <a:ext cx="407484" cy="461665"/>
          </a:xfrm>
          <a:prstGeom prst="rect">
            <a:avLst/>
          </a:prstGeom>
        </p:spPr>
        <p:txBody>
          <a:bodyPr wrap="none">
            <a:spAutoFit/>
          </a:bodyPr>
          <a:lstStyle/>
          <a:p>
            <a:r>
              <a:rPr lang="it-IT" sz="2400" b="1" dirty="0"/>
              <a:t>A</a:t>
            </a:r>
            <a:endParaRPr lang="en-GB" sz="2400" dirty="0"/>
          </a:p>
        </p:txBody>
      </p:sp>
      <p:sp>
        <p:nvSpPr>
          <p:cNvPr id="162" name="Rectangle 161"/>
          <p:cNvSpPr/>
          <p:nvPr/>
        </p:nvSpPr>
        <p:spPr>
          <a:xfrm>
            <a:off x="734818" y="31631795"/>
            <a:ext cx="407484" cy="461665"/>
          </a:xfrm>
          <a:prstGeom prst="rect">
            <a:avLst/>
          </a:prstGeom>
        </p:spPr>
        <p:txBody>
          <a:bodyPr wrap="none">
            <a:spAutoFit/>
          </a:bodyPr>
          <a:lstStyle/>
          <a:p>
            <a:r>
              <a:rPr lang="it-IT" sz="2400" b="1" dirty="0"/>
              <a:t>B</a:t>
            </a:r>
            <a:endParaRPr lang="en-GB" sz="2400" dirty="0"/>
          </a:p>
        </p:txBody>
      </p:sp>
      <p:sp>
        <p:nvSpPr>
          <p:cNvPr id="163" name="Rectangle 162"/>
          <p:cNvSpPr/>
          <p:nvPr/>
        </p:nvSpPr>
        <p:spPr>
          <a:xfrm>
            <a:off x="7114665" y="31734951"/>
            <a:ext cx="407484" cy="461665"/>
          </a:xfrm>
          <a:prstGeom prst="rect">
            <a:avLst/>
          </a:prstGeom>
        </p:spPr>
        <p:txBody>
          <a:bodyPr wrap="none">
            <a:spAutoFit/>
          </a:bodyPr>
          <a:lstStyle/>
          <a:p>
            <a:r>
              <a:rPr lang="it-IT" sz="2400" b="1" dirty="0"/>
              <a:t>C</a:t>
            </a:r>
            <a:endParaRPr lang="en-GB" sz="2400" dirty="0"/>
          </a:p>
        </p:txBody>
      </p:sp>
      <p:sp>
        <p:nvSpPr>
          <p:cNvPr id="164" name="Google Shape;118;p1"/>
          <p:cNvSpPr/>
          <p:nvPr/>
        </p:nvSpPr>
        <p:spPr>
          <a:xfrm>
            <a:off x="14462578" y="25774785"/>
            <a:ext cx="13619178" cy="1477145"/>
          </a:xfrm>
          <a:prstGeom prst="rect">
            <a:avLst/>
          </a:prstGeom>
          <a:gradFill>
            <a:gsLst>
              <a:gs pos="0">
                <a:srgbClr val="D4E5F5"/>
              </a:gs>
              <a:gs pos="100000">
                <a:srgbClr val="70A4D5"/>
              </a:gs>
            </a:gsLst>
            <a:lin ang="5400000" scaled="0"/>
          </a:gradFill>
          <a:ln w="50800"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lvl="0" algn="ctr"/>
            <a:r>
              <a:rPr lang="it-IT" sz="4000" b="1" dirty="0">
                <a:solidFill>
                  <a:schemeClr val="tx1"/>
                </a:solidFill>
              </a:rPr>
              <a:t>6. </a:t>
            </a:r>
            <a:r>
              <a:rPr lang="en-GB" sz="4000" b="1" dirty="0"/>
              <a:t>CD94/CD122 expression identifies </a:t>
            </a:r>
            <a:br>
              <a:rPr lang="en-GB" sz="4000" b="1" dirty="0"/>
            </a:br>
            <a:r>
              <a:rPr lang="en-GB" sz="4000" b="1" dirty="0"/>
              <a:t>NK cell population in tumours</a:t>
            </a:r>
            <a:endParaRPr lang="it-IT" sz="4000" b="1" dirty="0"/>
          </a:p>
        </p:txBody>
      </p:sp>
      <p:sp>
        <p:nvSpPr>
          <p:cNvPr id="165" name="Google Shape;119;p1"/>
          <p:cNvSpPr/>
          <p:nvPr/>
        </p:nvSpPr>
        <p:spPr>
          <a:xfrm>
            <a:off x="14478366" y="25763769"/>
            <a:ext cx="13603389" cy="9036485"/>
          </a:xfrm>
          <a:prstGeom prst="rect">
            <a:avLst/>
          </a:prstGeom>
          <a:noFill/>
          <a:ln w="5080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658" b="0" i="0" u="none" strike="noStrike" cap="none">
              <a:solidFill>
                <a:srgbClr val="000000"/>
              </a:solidFill>
              <a:latin typeface="Arial"/>
              <a:ea typeface="Arial"/>
              <a:cs typeface="Arial"/>
              <a:sym typeface="Arial"/>
            </a:endParaRPr>
          </a:p>
        </p:txBody>
      </p:sp>
      <p:sp>
        <p:nvSpPr>
          <p:cNvPr id="166" name="Google Shape;92;p1"/>
          <p:cNvSpPr/>
          <p:nvPr/>
        </p:nvSpPr>
        <p:spPr>
          <a:xfrm>
            <a:off x="10671353" y="35086680"/>
            <a:ext cx="9628914" cy="4189971"/>
          </a:xfrm>
          <a:prstGeom prst="rect">
            <a:avLst/>
          </a:prstGeom>
          <a:noFill/>
          <a:ln w="5080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658" b="0" i="0" u="none" strike="noStrike" cap="none">
              <a:solidFill>
                <a:srgbClr val="000000"/>
              </a:solidFill>
              <a:latin typeface="Arial"/>
              <a:ea typeface="Arial"/>
              <a:cs typeface="Arial"/>
              <a:sym typeface="Arial"/>
            </a:endParaRPr>
          </a:p>
        </p:txBody>
      </p:sp>
      <p:sp>
        <p:nvSpPr>
          <p:cNvPr id="167" name="Google Shape;95;p1"/>
          <p:cNvSpPr/>
          <p:nvPr/>
        </p:nvSpPr>
        <p:spPr>
          <a:xfrm>
            <a:off x="10661971" y="35083422"/>
            <a:ext cx="9638296" cy="738420"/>
          </a:xfrm>
          <a:prstGeom prst="rect">
            <a:avLst/>
          </a:prstGeom>
          <a:gradFill>
            <a:gsLst>
              <a:gs pos="0">
                <a:srgbClr val="D4E5F5"/>
              </a:gs>
              <a:gs pos="100000">
                <a:srgbClr val="70A4D5"/>
              </a:gs>
            </a:gsLst>
            <a:lin ang="5400000" scaled="0"/>
          </a:gradFill>
          <a:ln w="50800"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it-IT" sz="2500" b="1" i="0" u="none" strike="noStrike" cap="none" dirty="0">
                <a:solidFill>
                  <a:srgbClr val="000000"/>
                </a:solidFill>
                <a:latin typeface="Arial"/>
                <a:ea typeface="Arial"/>
                <a:cs typeface="Arial"/>
                <a:sym typeface="Arial"/>
              </a:rPr>
              <a:t> REFERENCES</a:t>
            </a:r>
            <a:endParaRPr sz="2500" b="1" i="0" u="none" strike="noStrike" cap="none" dirty="0">
              <a:solidFill>
                <a:srgbClr val="000000"/>
              </a:solidFill>
              <a:latin typeface="Arial"/>
              <a:ea typeface="Arial"/>
              <a:cs typeface="Arial"/>
              <a:sym typeface="Arial"/>
            </a:endParaRPr>
          </a:p>
        </p:txBody>
      </p:sp>
      <p:sp>
        <p:nvSpPr>
          <p:cNvPr id="11" name="Rectangle 10"/>
          <p:cNvSpPr/>
          <p:nvPr/>
        </p:nvSpPr>
        <p:spPr>
          <a:xfrm>
            <a:off x="10710900" y="36022922"/>
            <a:ext cx="7562948" cy="2817694"/>
          </a:xfrm>
          <a:prstGeom prst="rect">
            <a:avLst/>
          </a:prstGeom>
        </p:spPr>
        <p:txBody>
          <a:bodyPr wrap="square">
            <a:spAutoFit/>
          </a:bodyPr>
          <a:lstStyle/>
          <a:p>
            <a:pPr marL="286110" indent="-285750" algn="just">
              <a:lnSpc>
                <a:spcPct val="115000"/>
              </a:lnSpc>
              <a:buSzPts val="1600"/>
              <a:buFont typeface="Arial" panose="020B0604020202020204" pitchFamily="34" charset="0"/>
              <a:buChar char="•"/>
            </a:pPr>
            <a:r>
              <a:rPr lang="en-GB" b="1" dirty="0" err="1">
                <a:solidFill>
                  <a:schemeClr val="tx1"/>
                </a:solidFill>
              </a:rPr>
              <a:t>Mazzara</a:t>
            </a:r>
            <a:r>
              <a:rPr lang="en-GB" b="1" dirty="0">
                <a:solidFill>
                  <a:schemeClr val="tx1"/>
                </a:solidFill>
              </a:rPr>
              <a:t> et al. </a:t>
            </a:r>
            <a:r>
              <a:rPr lang="en-GB" dirty="0">
                <a:solidFill>
                  <a:schemeClr val="tx1"/>
                </a:solidFill>
              </a:rPr>
              <a:t>Sci. Rep. 2017</a:t>
            </a:r>
            <a:r>
              <a:rPr lang="en-GB" b="1" dirty="0">
                <a:solidFill>
                  <a:schemeClr val="tx1"/>
                </a:solidFill>
              </a:rPr>
              <a:t>. </a:t>
            </a:r>
            <a:r>
              <a:rPr lang="en-GB" dirty="0" err="1">
                <a:solidFill>
                  <a:schemeClr val="tx1"/>
                </a:solidFill>
              </a:rPr>
              <a:t>CombiROC</a:t>
            </a:r>
            <a:r>
              <a:rPr lang="en-GB" dirty="0">
                <a:solidFill>
                  <a:schemeClr val="tx1"/>
                </a:solidFill>
              </a:rPr>
              <a:t>: an interactive web tool for selecting accurate marker combinations of omics data. </a:t>
            </a:r>
          </a:p>
          <a:p>
            <a:pPr marL="286110" indent="-285750" algn="just">
              <a:lnSpc>
                <a:spcPct val="115000"/>
              </a:lnSpc>
              <a:buSzPts val="1600"/>
              <a:buFont typeface="Arial" panose="020B0604020202020204" pitchFamily="34" charset="0"/>
              <a:buChar char="•"/>
            </a:pPr>
            <a:r>
              <a:rPr lang="en-GB" b="1" dirty="0">
                <a:solidFill>
                  <a:schemeClr val="tx1"/>
                </a:solidFill>
              </a:rPr>
              <a:t>Bombaci &amp; Rossi. </a:t>
            </a:r>
            <a:r>
              <a:rPr lang="en-GB" dirty="0">
                <a:solidFill>
                  <a:schemeClr val="tx1"/>
                </a:solidFill>
              </a:rPr>
              <a:t>Methods Mol. Biol. 2019. Computation and selection of optimal biomarker combinations by integrative ROC analysis using combiroc. </a:t>
            </a:r>
          </a:p>
          <a:p>
            <a:pPr marL="286110" indent="-285750" algn="just">
              <a:lnSpc>
                <a:spcPct val="115000"/>
              </a:lnSpc>
              <a:buSzPts val="1600"/>
              <a:buFont typeface="Arial" panose="020B0604020202020204" pitchFamily="34" charset="0"/>
              <a:buChar char="•"/>
            </a:pPr>
            <a:r>
              <a:rPr lang="en-GB" b="1" dirty="0" err="1"/>
              <a:t>Satija</a:t>
            </a:r>
            <a:r>
              <a:rPr lang="en-GB" b="1" dirty="0"/>
              <a:t> et. al</a:t>
            </a:r>
            <a:r>
              <a:rPr lang="en-GB" dirty="0"/>
              <a:t> Nat. </a:t>
            </a:r>
            <a:r>
              <a:rPr lang="en-GB" dirty="0" err="1"/>
              <a:t>Biotechnol</a:t>
            </a:r>
            <a:r>
              <a:rPr lang="en-GB" dirty="0"/>
              <a:t>. 2015.  Spatial reconstruction of single-cell gene expression data.</a:t>
            </a:r>
          </a:p>
          <a:p>
            <a:pPr marL="286110" indent="-285750" algn="just">
              <a:lnSpc>
                <a:spcPct val="115000"/>
              </a:lnSpc>
              <a:buSzPts val="1600"/>
              <a:buFont typeface="Arial" panose="020B0604020202020204" pitchFamily="34" charset="0"/>
              <a:buChar char="•"/>
            </a:pPr>
            <a:r>
              <a:rPr lang="en-GB" b="1" dirty="0"/>
              <a:t>Stephenson et al.</a:t>
            </a:r>
            <a:r>
              <a:rPr lang="en-GB" dirty="0"/>
              <a:t> Nat. Med. 2021. Single-cell multi-omics analysis of the immune response in COVID-19. </a:t>
            </a:r>
          </a:p>
          <a:p>
            <a:pPr marL="286110" lvl="0" indent="-285750" algn="just">
              <a:lnSpc>
                <a:spcPct val="115000"/>
              </a:lnSpc>
              <a:buSzPts val="1600"/>
              <a:buFont typeface="Arial" panose="020B0604020202020204" pitchFamily="34" charset="0"/>
              <a:buChar char="•"/>
            </a:pPr>
            <a:r>
              <a:rPr lang="en-GB" b="1" dirty="0" err="1"/>
              <a:t>Hao</a:t>
            </a:r>
            <a:r>
              <a:rPr lang="en-GB" b="1" dirty="0"/>
              <a:t>, Y. et al.</a:t>
            </a:r>
            <a:r>
              <a:rPr lang="en-GB" dirty="0"/>
              <a:t> Cell. 2021. Integrated analysis of multimodal single-cell data. </a:t>
            </a:r>
          </a:p>
          <a:p>
            <a:pPr marL="286110" lvl="0" indent="-285750" algn="just">
              <a:lnSpc>
                <a:spcPct val="115000"/>
              </a:lnSpc>
              <a:buSzPts val="1600"/>
              <a:buFont typeface="Arial" panose="020B0604020202020204" pitchFamily="34" charset="0"/>
              <a:buChar char="•"/>
            </a:pPr>
            <a:r>
              <a:rPr lang="en-GB" b="1" dirty="0"/>
              <a:t>Della Chiara et al. </a:t>
            </a:r>
            <a:r>
              <a:rPr lang="en-GB" dirty="0"/>
              <a:t>Nat. </a:t>
            </a:r>
            <a:r>
              <a:rPr lang="en-GB" dirty="0" err="1"/>
              <a:t>Commun</a:t>
            </a:r>
            <a:r>
              <a:rPr lang="en-GB" dirty="0"/>
              <a:t>. 2021. </a:t>
            </a:r>
            <a:r>
              <a:rPr lang="en-GB" dirty="0" err="1"/>
              <a:t>Epigenomic</a:t>
            </a:r>
            <a:r>
              <a:rPr lang="en-GB" dirty="0"/>
              <a:t> landscape of human colorectal cancer unveils an aberrant core of pan-cancer enhancers orchestrated by YAP/TAZ.</a:t>
            </a:r>
          </a:p>
        </p:txBody>
      </p:sp>
      <p:sp>
        <p:nvSpPr>
          <p:cNvPr id="106" name="Google Shape;130;p1">
            <a:extLst>
              <a:ext uri="{FF2B5EF4-FFF2-40B4-BE49-F238E27FC236}">
                <a16:creationId xmlns:a16="http://schemas.microsoft.com/office/drawing/2014/main" id="{0117B027-0F89-41D7-8176-64A26EEE6665}"/>
              </a:ext>
            </a:extLst>
          </p:cNvPr>
          <p:cNvSpPr/>
          <p:nvPr/>
        </p:nvSpPr>
        <p:spPr>
          <a:xfrm>
            <a:off x="15356249" y="27405472"/>
            <a:ext cx="5493600" cy="46162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GB" sz="2400" b="1" dirty="0" err="1">
                <a:effectLst/>
                <a:latin typeface="Arial Narrow" panose="020B0606020202030204" pitchFamily="34" charset="0"/>
                <a:ea typeface="Calibri" panose="020F0502020204030204" pitchFamily="34" charset="0"/>
                <a:cs typeface="Times New Roman" panose="02020603050405020304" pitchFamily="18" charset="0"/>
              </a:rPr>
              <a:t>Tumor</a:t>
            </a:r>
            <a:r>
              <a:rPr lang="en-GB" sz="2400" b="1" dirty="0">
                <a:effectLst/>
                <a:latin typeface="Arial Narrow" panose="020B0606020202030204" pitchFamily="34" charset="0"/>
                <a:ea typeface="Calibri" panose="020F0502020204030204" pitchFamily="34" charset="0"/>
                <a:cs typeface="Times New Roman" panose="02020603050405020304" pitchFamily="18" charset="0"/>
              </a:rPr>
              <a:t> Vesicle</a:t>
            </a:r>
            <a:endParaRPr sz="2800" b="1" i="0" u="none" strike="noStrike" cap="none" dirty="0">
              <a:solidFill>
                <a:srgbClr val="000000"/>
              </a:solidFill>
              <a:latin typeface="Arial"/>
              <a:ea typeface="Arial"/>
              <a:cs typeface="Arial"/>
              <a:sym typeface="Arial"/>
            </a:endParaRPr>
          </a:p>
        </p:txBody>
      </p:sp>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571909" y="37610345"/>
            <a:ext cx="1430297" cy="1430297"/>
          </a:xfrm>
          <a:prstGeom prst="rect">
            <a:avLst/>
          </a:prstGeom>
        </p:spPr>
      </p:pic>
      <p:pic>
        <p:nvPicPr>
          <p:cNvPr id="142" name="Picture 14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571909" y="36033143"/>
            <a:ext cx="1415182" cy="1415182"/>
          </a:xfrm>
          <a:prstGeom prst="rect">
            <a:avLst/>
          </a:prstGeom>
        </p:spPr>
      </p:pic>
      <p:sp>
        <p:nvSpPr>
          <p:cNvPr id="93" name="Google Shape;119;p1"/>
          <p:cNvSpPr/>
          <p:nvPr/>
        </p:nvSpPr>
        <p:spPr>
          <a:xfrm>
            <a:off x="9685171" y="14376354"/>
            <a:ext cx="9020532" cy="11100293"/>
          </a:xfrm>
          <a:prstGeom prst="rect">
            <a:avLst/>
          </a:prstGeom>
          <a:noFill/>
          <a:ln w="5080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658" b="0" i="0" u="none" strike="noStrike" cap="none">
              <a:solidFill>
                <a:srgbClr val="000000"/>
              </a:solidFill>
              <a:latin typeface="Arial"/>
              <a:ea typeface="Arial"/>
              <a:cs typeface="Arial"/>
              <a:sym typeface="Arial"/>
            </a:endParaRPr>
          </a:p>
        </p:txBody>
      </p:sp>
      <p:sp>
        <p:nvSpPr>
          <p:cNvPr id="109" name="Google Shape;119;p1"/>
          <p:cNvSpPr/>
          <p:nvPr/>
        </p:nvSpPr>
        <p:spPr>
          <a:xfrm>
            <a:off x="19018009" y="14376353"/>
            <a:ext cx="9022399" cy="11100293"/>
          </a:xfrm>
          <a:prstGeom prst="rect">
            <a:avLst/>
          </a:prstGeom>
          <a:noFill/>
          <a:ln w="5080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658" b="0" i="0" u="none" strike="noStrike" cap="none">
              <a:solidFill>
                <a:srgbClr val="000000"/>
              </a:solidFill>
              <a:latin typeface="Arial"/>
              <a:ea typeface="Arial"/>
              <a:cs typeface="Arial"/>
              <a:sym typeface="Arial"/>
            </a:endParaRPr>
          </a:p>
        </p:txBody>
      </p:sp>
      <p:sp>
        <p:nvSpPr>
          <p:cNvPr id="110" name="Google Shape;118;p1"/>
          <p:cNvSpPr/>
          <p:nvPr/>
        </p:nvSpPr>
        <p:spPr>
          <a:xfrm>
            <a:off x="19031957" y="14372554"/>
            <a:ext cx="9008451" cy="2120294"/>
          </a:xfrm>
          <a:prstGeom prst="rect">
            <a:avLst/>
          </a:prstGeom>
          <a:gradFill>
            <a:gsLst>
              <a:gs pos="0">
                <a:srgbClr val="D4E5F5"/>
              </a:gs>
              <a:gs pos="100000">
                <a:srgbClr val="70A4D5"/>
              </a:gs>
            </a:gsLst>
            <a:lin ang="5400000" scaled="0"/>
          </a:gradFill>
          <a:ln w="50800"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lvl="0" algn="ctr"/>
            <a:r>
              <a:rPr lang="en-GB" sz="4000" b="1" dirty="0">
                <a:solidFill>
                  <a:schemeClr val="tx1"/>
                </a:solidFill>
              </a:rPr>
              <a:t>4. </a:t>
            </a:r>
            <a:r>
              <a:rPr lang="en-GB" sz="4000" b="1">
                <a:solidFill>
                  <a:schemeClr val="tx1"/>
                </a:solidFill>
              </a:rPr>
              <a:t>Revolutionary </a:t>
            </a:r>
            <a:r>
              <a:rPr lang="en-GB" sz="4000" b="1">
                <a:solidFill>
                  <a:schemeClr val="tx1"/>
                </a:solidFill>
              </a:rPr>
              <a:t>5-gene </a:t>
            </a:r>
            <a:r>
              <a:rPr lang="en-GB" sz="4000" b="1" smtClean="0">
                <a:solidFill>
                  <a:schemeClr val="tx1"/>
                </a:solidFill>
              </a:rPr>
              <a:t>cocktail </a:t>
            </a:r>
            <a:r>
              <a:rPr lang="en-GB" sz="4000" b="1">
                <a:solidFill>
                  <a:schemeClr val="tx1"/>
                </a:solidFill>
              </a:rPr>
              <a:t>better </a:t>
            </a:r>
            <a:r>
              <a:rPr lang="en-GB" sz="4000" b="1" smtClean="0">
                <a:solidFill>
                  <a:schemeClr val="tx1"/>
                </a:solidFill>
              </a:rPr>
              <a:t>discriminates </a:t>
            </a:r>
            <a:r>
              <a:rPr lang="en-GB" sz="4000" b="1" dirty="0">
                <a:solidFill>
                  <a:schemeClr val="tx1"/>
                </a:solidFill>
              </a:rPr>
              <a:t>NK cells than </a:t>
            </a:r>
            <a:br>
              <a:rPr lang="en-GB" sz="4000" b="1" dirty="0">
                <a:solidFill>
                  <a:schemeClr val="tx1"/>
                </a:solidFill>
              </a:rPr>
            </a:br>
            <a:r>
              <a:rPr lang="en-GB" sz="4000" b="1" dirty="0">
                <a:solidFill>
                  <a:schemeClr val="tx1"/>
                </a:solidFill>
              </a:rPr>
              <a:t>30-genes parent signature</a:t>
            </a:r>
          </a:p>
        </p:txBody>
      </p:sp>
      <p:sp>
        <p:nvSpPr>
          <p:cNvPr id="15" name="TextBox 14"/>
          <p:cNvSpPr txBox="1"/>
          <p:nvPr/>
        </p:nvSpPr>
        <p:spPr>
          <a:xfrm>
            <a:off x="10661971" y="19984374"/>
            <a:ext cx="1518364" cy="338554"/>
          </a:xfrm>
          <a:prstGeom prst="rect">
            <a:avLst/>
          </a:prstGeom>
          <a:noFill/>
        </p:spPr>
        <p:txBody>
          <a:bodyPr wrap="none" rtlCol="0">
            <a:spAutoFit/>
          </a:bodyPr>
          <a:lstStyle/>
          <a:p>
            <a:r>
              <a:rPr lang="en-GB" sz="1600" b="1" dirty="0"/>
              <a:t>CBMC</a:t>
            </a:r>
            <a:r>
              <a:rPr lang="en-GB" sz="1600" dirty="0"/>
              <a:t> dataset</a:t>
            </a:r>
          </a:p>
        </p:txBody>
      </p:sp>
      <p:sp>
        <p:nvSpPr>
          <p:cNvPr id="138" name="TextBox 137"/>
          <p:cNvSpPr txBox="1"/>
          <p:nvPr/>
        </p:nvSpPr>
        <p:spPr>
          <a:xfrm>
            <a:off x="25999055" y="16955192"/>
            <a:ext cx="1814920" cy="338554"/>
          </a:xfrm>
          <a:prstGeom prst="rect">
            <a:avLst/>
          </a:prstGeom>
          <a:noFill/>
        </p:spPr>
        <p:txBody>
          <a:bodyPr wrap="none" rtlCol="0">
            <a:spAutoFit/>
          </a:bodyPr>
          <a:lstStyle/>
          <a:p>
            <a:r>
              <a:rPr lang="en-GB" sz="1600" b="1" dirty="0"/>
              <a:t>PBMC-3k</a:t>
            </a:r>
            <a:r>
              <a:rPr lang="en-GB" sz="1600" dirty="0"/>
              <a:t> dataset</a:t>
            </a:r>
          </a:p>
        </p:txBody>
      </p:sp>
      <p:sp>
        <p:nvSpPr>
          <p:cNvPr id="141" name="TextBox 140"/>
          <p:cNvSpPr txBox="1"/>
          <p:nvPr/>
        </p:nvSpPr>
        <p:spPr>
          <a:xfrm>
            <a:off x="23835077" y="21002342"/>
            <a:ext cx="2383986" cy="338554"/>
          </a:xfrm>
          <a:prstGeom prst="rect">
            <a:avLst/>
          </a:prstGeom>
          <a:noFill/>
        </p:spPr>
        <p:txBody>
          <a:bodyPr wrap="none" rtlCol="0">
            <a:spAutoFit/>
          </a:bodyPr>
          <a:lstStyle/>
          <a:p>
            <a:r>
              <a:rPr lang="en-GB" sz="1600" b="1" dirty="0"/>
              <a:t>PBMC-Covid19</a:t>
            </a:r>
            <a:r>
              <a:rPr lang="en-GB" sz="1600" dirty="0"/>
              <a:t> dataset</a:t>
            </a:r>
          </a:p>
        </p:txBody>
      </p:sp>
      <p:sp>
        <p:nvSpPr>
          <p:cNvPr id="169" name="Rectangle 168"/>
          <p:cNvSpPr/>
          <p:nvPr/>
        </p:nvSpPr>
        <p:spPr>
          <a:xfrm>
            <a:off x="22837322" y="16645387"/>
            <a:ext cx="407484" cy="461665"/>
          </a:xfrm>
          <a:prstGeom prst="rect">
            <a:avLst/>
          </a:prstGeom>
        </p:spPr>
        <p:txBody>
          <a:bodyPr wrap="none">
            <a:spAutoFit/>
          </a:bodyPr>
          <a:lstStyle/>
          <a:p>
            <a:r>
              <a:rPr lang="it-IT" sz="2400" b="1" dirty="0"/>
              <a:t>A</a:t>
            </a:r>
            <a:endParaRPr lang="en-GB" sz="2400" dirty="0"/>
          </a:p>
        </p:txBody>
      </p:sp>
      <p:sp>
        <p:nvSpPr>
          <p:cNvPr id="170" name="Rectangle 169"/>
          <p:cNvSpPr/>
          <p:nvPr/>
        </p:nvSpPr>
        <p:spPr>
          <a:xfrm>
            <a:off x="25474011" y="16642089"/>
            <a:ext cx="407484" cy="461665"/>
          </a:xfrm>
          <a:prstGeom prst="rect">
            <a:avLst/>
          </a:prstGeom>
        </p:spPr>
        <p:txBody>
          <a:bodyPr wrap="none">
            <a:spAutoFit/>
          </a:bodyPr>
          <a:lstStyle/>
          <a:p>
            <a:r>
              <a:rPr lang="it-IT" sz="2400" b="1" dirty="0"/>
              <a:t>B</a:t>
            </a:r>
            <a:endParaRPr lang="en-GB" sz="2400" dirty="0"/>
          </a:p>
        </p:txBody>
      </p:sp>
      <p:sp>
        <p:nvSpPr>
          <p:cNvPr id="171" name="Rectangle 170"/>
          <p:cNvSpPr/>
          <p:nvPr/>
        </p:nvSpPr>
        <p:spPr>
          <a:xfrm>
            <a:off x="22826259" y="20896587"/>
            <a:ext cx="407484" cy="461665"/>
          </a:xfrm>
          <a:prstGeom prst="rect">
            <a:avLst/>
          </a:prstGeom>
        </p:spPr>
        <p:txBody>
          <a:bodyPr wrap="none">
            <a:spAutoFit/>
          </a:bodyPr>
          <a:lstStyle/>
          <a:p>
            <a:r>
              <a:rPr lang="it-IT" sz="2400" b="1" dirty="0"/>
              <a:t>C</a:t>
            </a:r>
            <a:endParaRPr lang="en-GB" sz="2400" dirty="0"/>
          </a:p>
        </p:txBody>
      </p:sp>
      <p:sp>
        <p:nvSpPr>
          <p:cNvPr id="16" name="10-Point Star 15"/>
          <p:cNvSpPr/>
          <p:nvPr/>
        </p:nvSpPr>
        <p:spPr>
          <a:xfrm rot="1273928">
            <a:off x="19920376" y="22835161"/>
            <a:ext cx="2040736" cy="2148076"/>
          </a:xfrm>
          <a:prstGeom prst="star10">
            <a:avLst>
              <a:gd name="adj" fmla="val 38491"/>
              <a:gd name="hf" fmla="val 105146"/>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tx1"/>
                </a:solidFill>
                <a:latin typeface="Ink Free" panose="03080402000500000000" pitchFamily="66" charset="0"/>
              </a:rPr>
              <a:t>Less is More!</a:t>
            </a:r>
          </a:p>
        </p:txBody>
      </p:sp>
      <p:sp>
        <p:nvSpPr>
          <p:cNvPr id="17" name="Rectangle 16"/>
          <p:cNvSpPr/>
          <p:nvPr/>
        </p:nvSpPr>
        <p:spPr>
          <a:xfrm>
            <a:off x="19204253" y="16807226"/>
            <a:ext cx="3618230" cy="5509200"/>
          </a:xfrm>
          <a:prstGeom prst="rect">
            <a:avLst/>
          </a:prstGeom>
        </p:spPr>
        <p:txBody>
          <a:bodyPr wrap="square">
            <a:spAutoFit/>
          </a:bodyPr>
          <a:lstStyle/>
          <a:p>
            <a:pPr algn="just"/>
            <a:r>
              <a:rPr lang="en-GB" sz="2200" dirty="0">
                <a:latin typeface="Arial" panose="020B0604020202020204" pitchFamily="34" charset="0"/>
              </a:rPr>
              <a:t>Gene signature scores can be calculated to determine the descriptive power of any gene signature (Della Chiara et al., 2021): scores derived from </a:t>
            </a:r>
            <a:r>
              <a:rPr lang="en-GB" sz="2200" i="1" dirty="0" err="1">
                <a:latin typeface="Arial" panose="020B0604020202020204" pitchFamily="34" charset="0"/>
              </a:rPr>
              <a:t>combiroc</a:t>
            </a:r>
            <a:r>
              <a:rPr lang="en-GB" sz="2200" dirty="0" err="1">
                <a:latin typeface="Arial" panose="020B0604020202020204" pitchFamily="34" charset="0"/>
              </a:rPr>
              <a:t>’s</a:t>
            </a:r>
            <a:r>
              <a:rPr lang="en-GB" sz="2200" dirty="0">
                <a:latin typeface="Arial" panose="020B0604020202020204" pitchFamily="34" charset="0"/>
              </a:rPr>
              <a:t> 5-genes combinations proved to be just as effective in identifying NK cells as those obtained from the entire 30-genes signature as observed in CBMC dataset (</a:t>
            </a:r>
            <a:r>
              <a:rPr lang="en-GB" sz="2200" b="1" dirty="0">
                <a:latin typeface="Arial" panose="020B0604020202020204" pitchFamily="34" charset="0"/>
              </a:rPr>
              <a:t>A</a:t>
            </a:r>
            <a:r>
              <a:rPr lang="en-GB" sz="2200" dirty="0">
                <a:latin typeface="Arial" panose="020B0604020202020204" pitchFamily="34" charset="0"/>
              </a:rPr>
              <a:t>), and even better in PBMC-3k dataset (</a:t>
            </a:r>
            <a:r>
              <a:rPr lang="en-GB" sz="2200" b="1" dirty="0">
                <a:latin typeface="Arial" panose="020B0604020202020204" pitchFamily="34" charset="0"/>
              </a:rPr>
              <a:t>B</a:t>
            </a:r>
            <a:r>
              <a:rPr lang="en-GB" sz="2200" dirty="0">
                <a:latin typeface="Arial" panose="020B0604020202020204" pitchFamily="34" charset="0"/>
              </a:rPr>
              <a:t>) and in PBMC-Covid19 dataset (</a:t>
            </a:r>
            <a:r>
              <a:rPr lang="en-GB" sz="2200" b="1" dirty="0">
                <a:latin typeface="Arial" panose="020B0604020202020204" pitchFamily="34" charset="0"/>
              </a:rPr>
              <a:t>C</a:t>
            </a:r>
            <a:r>
              <a:rPr lang="en-GB" sz="2200" dirty="0">
                <a:latin typeface="Arial" panose="020B0604020202020204" pitchFamily="34" charset="0"/>
              </a:rPr>
              <a:t>).</a:t>
            </a:r>
            <a:endParaRPr lang="en-GB" sz="2200" dirty="0"/>
          </a:p>
        </p:txBody>
      </p:sp>
      <p:sp>
        <p:nvSpPr>
          <p:cNvPr id="172" name="TextBox 171"/>
          <p:cNvSpPr txBox="1"/>
          <p:nvPr/>
        </p:nvSpPr>
        <p:spPr>
          <a:xfrm>
            <a:off x="13967563" y="19970026"/>
            <a:ext cx="2383986" cy="338554"/>
          </a:xfrm>
          <a:prstGeom prst="rect">
            <a:avLst/>
          </a:prstGeom>
          <a:noFill/>
        </p:spPr>
        <p:txBody>
          <a:bodyPr wrap="none" rtlCol="0">
            <a:spAutoFit/>
          </a:bodyPr>
          <a:lstStyle/>
          <a:p>
            <a:r>
              <a:rPr lang="en-GB" sz="1600" b="1" dirty="0"/>
              <a:t>PBMC-Covid19</a:t>
            </a:r>
            <a:r>
              <a:rPr lang="en-GB" sz="1600" dirty="0"/>
              <a:t> dataset</a:t>
            </a:r>
          </a:p>
        </p:txBody>
      </p:sp>
      <p:sp>
        <p:nvSpPr>
          <p:cNvPr id="173" name="TextBox 172"/>
          <p:cNvSpPr txBox="1"/>
          <p:nvPr/>
        </p:nvSpPr>
        <p:spPr>
          <a:xfrm>
            <a:off x="23653571" y="16955192"/>
            <a:ext cx="1518364" cy="338554"/>
          </a:xfrm>
          <a:prstGeom prst="rect">
            <a:avLst/>
          </a:prstGeom>
          <a:noFill/>
        </p:spPr>
        <p:txBody>
          <a:bodyPr wrap="none" rtlCol="0">
            <a:spAutoFit/>
          </a:bodyPr>
          <a:lstStyle/>
          <a:p>
            <a:r>
              <a:rPr lang="en-GB" sz="1600" b="1" dirty="0"/>
              <a:t>CBMC</a:t>
            </a:r>
            <a:r>
              <a:rPr lang="en-GB" sz="1600" dirty="0"/>
              <a:t> dataset</a:t>
            </a:r>
          </a:p>
        </p:txBody>
      </p:sp>
      <p:pic>
        <p:nvPicPr>
          <p:cNvPr id="19" name="Picture 18" descr="Screen Clippi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23047" y="23612987"/>
            <a:ext cx="4562702" cy="1371593"/>
          </a:xfrm>
          <a:prstGeom prst="rect">
            <a:avLst/>
          </a:prstGeom>
        </p:spPr>
      </p:pic>
      <p:pic>
        <p:nvPicPr>
          <p:cNvPr id="25" name="Picture 24" descr="Screen Clipping"/>
          <p:cNvPicPr>
            <a:picLocks noChangeAspect="1"/>
          </p:cNvPicPr>
          <p:nvPr/>
        </p:nvPicPr>
        <p:blipFill rotWithShape="1">
          <a:blip r:embed="rId11">
            <a:extLst>
              <a:ext uri="{28A0092B-C50C-407E-A947-70E740481C1C}">
                <a14:useLocalDpi xmlns:a14="http://schemas.microsoft.com/office/drawing/2010/main" val="0"/>
              </a:ext>
            </a:extLst>
          </a:blip>
          <a:srcRect t="3653"/>
          <a:stretch/>
        </p:blipFill>
        <p:spPr>
          <a:xfrm>
            <a:off x="23368599" y="17362514"/>
            <a:ext cx="4499085" cy="3675758"/>
          </a:xfrm>
          <a:prstGeom prst="rect">
            <a:avLst/>
          </a:prstGeom>
        </p:spPr>
      </p:pic>
      <p:pic>
        <p:nvPicPr>
          <p:cNvPr id="27" name="Picture 26" descr="Screen Clippi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280315" y="7607142"/>
            <a:ext cx="6487985" cy="2721037"/>
          </a:xfrm>
          <a:prstGeom prst="rect">
            <a:avLst/>
          </a:prstGeom>
        </p:spPr>
      </p:pic>
      <p:pic>
        <p:nvPicPr>
          <p:cNvPr id="28" name="Picture 27" descr="Screen Clippi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931312" y="11232676"/>
            <a:ext cx="3415026" cy="2460516"/>
          </a:xfrm>
          <a:prstGeom prst="rect">
            <a:avLst/>
          </a:prstGeom>
        </p:spPr>
      </p:pic>
      <p:pic>
        <p:nvPicPr>
          <p:cNvPr id="29" name="Picture 28" descr="Screen Clippi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8643581" y="10907033"/>
            <a:ext cx="4594326" cy="2629955"/>
          </a:xfrm>
          <a:prstGeom prst="rect">
            <a:avLst/>
          </a:prstGeom>
        </p:spPr>
      </p:pic>
      <p:pic>
        <p:nvPicPr>
          <p:cNvPr id="155" name="Picture 154" descr="Screen Clippi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78077" y="17422214"/>
            <a:ext cx="3143114" cy="1799230"/>
          </a:xfrm>
          <a:prstGeom prst="rect">
            <a:avLst/>
          </a:prstGeom>
        </p:spPr>
      </p:pic>
      <p:sp>
        <p:nvSpPr>
          <p:cNvPr id="30" name="Rounded Rectangle 29"/>
          <p:cNvSpPr/>
          <p:nvPr/>
        </p:nvSpPr>
        <p:spPr>
          <a:xfrm>
            <a:off x="9811532" y="17401667"/>
            <a:ext cx="3054583" cy="849757"/>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8" name="Picture 157" descr="Screen Clippi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79374" y="19937037"/>
            <a:ext cx="2136025" cy="1222737"/>
          </a:xfrm>
          <a:prstGeom prst="rect">
            <a:avLst/>
          </a:prstGeom>
        </p:spPr>
      </p:pic>
      <p:sp>
        <p:nvSpPr>
          <p:cNvPr id="168" name="Rounded Rectangle 167"/>
          <p:cNvSpPr/>
          <p:nvPr/>
        </p:nvSpPr>
        <p:spPr>
          <a:xfrm>
            <a:off x="3265434" y="20493019"/>
            <a:ext cx="990353" cy="789027"/>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4" name="Picture 173" descr="Screen Clipping"/>
          <p:cNvPicPr>
            <a:picLocks noChangeAspect="1"/>
          </p:cNvPicPr>
          <p:nvPr/>
        </p:nvPicPr>
        <p:blipFill rotWithShape="1">
          <a:blip r:embed="rId15">
            <a:extLst>
              <a:ext uri="{28A0092B-C50C-407E-A947-70E740481C1C}">
                <a14:useLocalDpi xmlns:a14="http://schemas.microsoft.com/office/drawing/2010/main" val="0"/>
              </a:ext>
            </a:extLst>
          </a:blip>
          <a:srcRect l="77307" b="64103"/>
          <a:stretch/>
        </p:blipFill>
        <p:spPr>
          <a:xfrm>
            <a:off x="3776559" y="21565214"/>
            <a:ext cx="995147" cy="1375213"/>
          </a:xfrm>
          <a:prstGeom prst="rect">
            <a:avLst/>
          </a:prstGeom>
        </p:spPr>
      </p:pic>
      <p:pic>
        <p:nvPicPr>
          <p:cNvPr id="34" name="Picture 33"/>
          <p:cNvPicPr>
            <a:picLocks noChangeAspect="1"/>
          </p:cNvPicPr>
          <p:nvPr/>
        </p:nvPicPr>
        <p:blipFill>
          <a:blip r:embed="rId16"/>
          <a:stretch>
            <a:fillRect/>
          </a:stretch>
        </p:blipFill>
        <p:spPr>
          <a:xfrm>
            <a:off x="1159431" y="16921674"/>
            <a:ext cx="3147937" cy="2682798"/>
          </a:xfrm>
          <a:prstGeom prst="rect">
            <a:avLst/>
          </a:prstGeom>
        </p:spPr>
      </p:pic>
      <p:pic>
        <p:nvPicPr>
          <p:cNvPr id="35" name="Picture 34" descr="Screen Clippi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671187" y="23170828"/>
            <a:ext cx="2215724" cy="2070576"/>
          </a:xfrm>
          <a:prstGeom prst="rect">
            <a:avLst/>
          </a:prstGeom>
        </p:spPr>
      </p:pic>
      <p:pic>
        <p:nvPicPr>
          <p:cNvPr id="181" name="Picture 180" descr="Screen Clipping"/>
          <p:cNvPicPr>
            <a:picLocks noChangeAspect="1"/>
          </p:cNvPicPr>
          <p:nvPr/>
        </p:nvPicPr>
        <p:blipFill rotWithShape="1">
          <a:blip r:embed="rId18">
            <a:extLst>
              <a:ext uri="{28A0092B-C50C-407E-A947-70E740481C1C}">
                <a14:useLocalDpi xmlns:a14="http://schemas.microsoft.com/office/drawing/2010/main" val="0"/>
              </a:ext>
            </a:extLst>
          </a:blip>
          <a:srcRect l="74567" t="59732" r="5556" b="10311"/>
          <a:stretch/>
        </p:blipFill>
        <p:spPr>
          <a:xfrm>
            <a:off x="12894184" y="21776638"/>
            <a:ext cx="771097" cy="1055579"/>
          </a:xfrm>
          <a:prstGeom prst="rect">
            <a:avLst/>
          </a:prstGeom>
        </p:spPr>
      </p:pic>
      <p:pic>
        <p:nvPicPr>
          <p:cNvPr id="37" name="Picture 36"/>
          <p:cNvPicPr>
            <a:picLocks noChangeAspect="1"/>
          </p:cNvPicPr>
          <p:nvPr/>
        </p:nvPicPr>
        <p:blipFill>
          <a:blip r:embed="rId19"/>
          <a:stretch>
            <a:fillRect/>
          </a:stretch>
        </p:blipFill>
        <p:spPr>
          <a:xfrm>
            <a:off x="10125522" y="20343475"/>
            <a:ext cx="2634828" cy="2390909"/>
          </a:xfrm>
          <a:prstGeom prst="rect">
            <a:avLst/>
          </a:prstGeom>
        </p:spPr>
      </p:pic>
      <p:pic>
        <p:nvPicPr>
          <p:cNvPr id="38" name="Picture 37" descr="Screen Clipping"/>
          <p:cNvPicPr>
            <a:picLocks noChangeAspect="1"/>
          </p:cNvPicPr>
          <p:nvPr/>
        </p:nvPicPr>
        <p:blipFill rotWithShape="1">
          <a:blip r:embed="rId20">
            <a:extLst>
              <a:ext uri="{28A0092B-C50C-407E-A947-70E740481C1C}">
                <a14:useLocalDpi xmlns:a14="http://schemas.microsoft.com/office/drawing/2010/main" val="0"/>
              </a:ext>
            </a:extLst>
          </a:blip>
          <a:srcRect b="851"/>
          <a:stretch/>
        </p:blipFill>
        <p:spPr>
          <a:xfrm>
            <a:off x="13599290" y="20464452"/>
            <a:ext cx="5009593" cy="2273628"/>
          </a:xfrm>
          <a:prstGeom prst="rect">
            <a:avLst/>
          </a:prstGeom>
        </p:spPr>
      </p:pic>
      <p:pic>
        <p:nvPicPr>
          <p:cNvPr id="107" name="Picture 10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984645" y="37509911"/>
            <a:ext cx="1415182" cy="1415182"/>
          </a:xfrm>
          <a:prstGeom prst="rect">
            <a:avLst/>
          </a:prstGeom>
        </p:spPr>
      </p:pic>
      <p:sp>
        <p:nvSpPr>
          <p:cNvPr id="108" name="Folded Corner 107"/>
          <p:cNvSpPr/>
          <p:nvPr/>
        </p:nvSpPr>
        <p:spPr>
          <a:xfrm>
            <a:off x="26150907" y="37683881"/>
            <a:ext cx="1239016" cy="1102417"/>
          </a:xfrm>
          <a:prstGeom prst="foldedCorner">
            <a:avLst>
              <a:gd name="adj" fmla="val 39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Change QR code</a:t>
            </a:r>
          </a:p>
        </p:txBody>
      </p:sp>
      <p:pic>
        <p:nvPicPr>
          <p:cNvPr id="3" name="Picture 2"/>
          <p:cNvPicPr>
            <a:picLocks noChangeAspect="1"/>
          </p:cNvPicPr>
          <p:nvPr/>
        </p:nvPicPr>
        <p:blipFill>
          <a:blip r:embed="rId21"/>
          <a:stretch>
            <a:fillRect/>
          </a:stretch>
        </p:blipFill>
        <p:spPr>
          <a:xfrm>
            <a:off x="7204998" y="32284912"/>
            <a:ext cx="2949189" cy="2153701"/>
          </a:xfrm>
          <a:prstGeom prst="rect">
            <a:avLst/>
          </a:prstGeom>
        </p:spPr>
      </p:pic>
      <p:pic>
        <p:nvPicPr>
          <p:cNvPr id="4" name="Picture 3"/>
          <p:cNvPicPr>
            <a:picLocks noChangeAspect="1"/>
          </p:cNvPicPr>
          <p:nvPr/>
        </p:nvPicPr>
        <p:blipFill>
          <a:blip r:embed="rId22"/>
          <a:stretch>
            <a:fillRect/>
          </a:stretch>
        </p:blipFill>
        <p:spPr>
          <a:xfrm>
            <a:off x="1156239" y="31666023"/>
            <a:ext cx="5785552" cy="2855804"/>
          </a:xfrm>
          <a:prstGeom prst="rect">
            <a:avLst/>
          </a:prstGeom>
        </p:spPr>
      </p:pic>
      <p:pic>
        <p:nvPicPr>
          <p:cNvPr id="6" name="Picture 5"/>
          <p:cNvPicPr>
            <a:picLocks noChangeAspect="1"/>
          </p:cNvPicPr>
          <p:nvPr/>
        </p:nvPicPr>
        <p:blipFill rotWithShape="1">
          <a:blip r:embed="rId23"/>
          <a:srcRect l="3279"/>
          <a:stretch/>
        </p:blipFill>
        <p:spPr>
          <a:xfrm>
            <a:off x="13399008" y="22848595"/>
            <a:ext cx="5041656" cy="2628179"/>
          </a:xfrm>
          <a:prstGeom prst="rect">
            <a:avLst/>
          </a:prstGeom>
        </p:spPr>
      </p:pic>
      <p:pic>
        <p:nvPicPr>
          <p:cNvPr id="14" name="Picture 13"/>
          <p:cNvPicPr>
            <a:picLocks noChangeAspect="1"/>
          </p:cNvPicPr>
          <p:nvPr/>
        </p:nvPicPr>
        <p:blipFill>
          <a:blip r:embed="rId24"/>
          <a:stretch>
            <a:fillRect/>
          </a:stretch>
        </p:blipFill>
        <p:spPr>
          <a:xfrm>
            <a:off x="13470255" y="24429740"/>
            <a:ext cx="333890" cy="137266"/>
          </a:xfrm>
          <a:prstGeom prst="rect">
            <a:avLst/>
          </a:prstGeom>
        </p:spPr>
      </p:pic>
      <p:pic>
        <p:nvPicPr>
          <p:cNvPr id="115" name="Picture 114"/>
          <p:cNvPicPr>
            <a:picLocks noChangeAspect="1"/>
          </p:cNvPicPr>
          <p:nvPr/>
        </p:nvPicPr>
        <p:blipFill rotWithShape="1">
          <a:blip r:embed="rId25"/>
          <a:srcRect l="1" t="1" r="94588" b="51881"/>
          <a:stretch/>
        </p:blipFill>
        <p:spPr>
          <a:xfrm>
            <a:off x="13378916" y="22888050"/>
            <a:ext cx="136963" cy="1233806"/>
          </a:xfrm>
          <a:prstGeom prst="rect">
            <a:avLst/>
          </a:prstGeom>
        </p:spPr>
      </p:pic>
      <p:pic>
        <p:nvPicPr>
          <p:cNvPr id="18" name="Picture 17"/>
          <p:cNvPicPr>
            <a:picLocks noChangeAspect="1"/>
          </p:cNvPicPr>
          <p:nvPr/>
        </p:nvPicPr>
        <p:blipFill>
          <a:blip r:embed="rId26"/>
          <a:stretch>
            <a:fillRect/>
          </a:stretch>
        </p:blipFill>
        <p:spPr>
          <a:xfrm>
            <a:off x="10280919" y="22797340"/>
            <a:ext cx="2472264" cy="2650754"/>
          </a:xfrm>
          <a:prstGeom prst="rect">
            <a:avLst/>
          </a:prstGeom>
        </p:spPr>
      </p:pic>
      <p:pic>
        <p:nvPicPr>
          <p:cNvPr id="121" name="Picture 120"/>
          <p:cNvPicPr>
            <a:picLocks noChangeAspect="1"/>
          </p:cNvPicPr>
          <p:nvPr/>
        </p:nvPicPr>
        <p:blipFill>
          <a:blip r:embed="rId24"/>
          <a:stretch>
            <a:fillRect/>
          </a:stretch>
        </p:blipFill>
        <p:spPr>
          <a:xfrm>
            <a:off x="23390481" y="24595593"/>
            <a:ext cx="333890" cy="137266"/>
          </a:xfrm>
          <a:prstGeom prst="rect">
            <a:avLst/>
          </a:prstGeom>
        </p:spPr>
      </p:pic>
      <p:pic>
        <p:nvPicPr>
          <p:cNvPr id="125" name="Picture 124"/>
          <p:cNvPicPr>
            <a:picLocks noChangeAspect="1"/>
          </p:cNvPicPr>
          <p:nvPr/>
        </p:nvPicPr>
        <p:blipFill>
          <a:blip r:embed="rId24"/>
          <a:stretch>
            <a:fillRect/>
          </a:stretch>
        </p:blipFill>
        <p:spPr>
          <a:xfrm>
            <a:off x="23393883" y="22738066"/>
            <a:ext cx="333890" cy="137266"/>
          </a:xfrm>
          <a:prstGeom prst="rect">
            <a:avLst/>
          </a:prstGeom>
        </p:spPr>
      </p:pic>
      <p:pic>
        <p:nvPicPr>
          <p:cNvPr id="131" name="Picture 130"/>
          <p:cNvPicPr>
            <a:picLocks noChangeAspect="1"/>
          </p:cNvPicPr>
          <p:nvPr/>
        </p:nvPicPr>
        <p:blipFill>
          <a:blip r:embed="rId24"/>
          <a:stretch>
            <a:fillRect/>
          </a:stretch>
        </p:blipFill>
        <p:spPr>
          <a:xfrm>
            <a:off x="23449225" y="18761991"/>
            <a:ext cx="333890" cy="137266"/>
          </a:xfrm>
          <a:prstGeom prst="rect">
            <a:avLst/>
          </a:prstGeom>
        </p:spPr>
      </p:pic>
      <p:pic>
        <p:nvPicPr>
          <p:cNvPr id="132" name="Picture 131"/>
          <p:cNvPicPr>
            <a:picLocks noChangeAspect="1"/>
          </p:cNvPicPr>
          <p:nvPr/>
        </p:nvPicPr>
        <p:blipFill>
          <a:blip r:embed="rId24"/>
          <a:stretch>
            <a:fillRect/>
          </a:stretch>
        </p:blipFill>
        <p:spPr>
          <a:xfrm>
            <a:off x="23396749" y="20386866"/>
            <a:ext cx="333890" cy="137266"/>
          </a:xfrm>
          <a:prstGeom prst="rect">
            <a:avLst/>
          </a:prstGeom>
        </p:spPr>
      </p:pic>
      <p:pic>
        <p:nvPicPr>
          <p:cNvPr id="22" name="Picture 21">
            <a:extLst>
              <a:ext uri="{FF2B5EF4-FFF2-40B4-BE49-F238E27FC236}">
                <a16:creationId xmlns:a16="http://schemas.microsoft.com/office/drawing/2014/main" id="{4A7FB8D8-2697-4070-AF90-78BE0D2B1C12}"/>
              </a:ext>
            </a:extLst>
          </p:cNvPr>
          <p:cNvPicPr>
            <a:picLocks noChangeAspect="1"/>
          </p:cNvPicPr>
          <p:nvPr/>
        </p:nvPicPr>
        <p:blipFill>
          <a:blip r:embed="rId27"/>
          <a:stretch>
            <a:fillRect/>
          </a:stretch>
        </p:blipFill>
        <p:spPr>
          <a:xfrm>
            <a:off x="14577046" y="28215731"/>
            <a:ext cx="7745075" cy="6477393"/>
          </a:xfrm>
          <a:prstGeom prst="rect">
            <a:avLst/>
          </a:prstGeom>
        </p:spPr>
      </p:pic>
      <p:sp>
        <p:nvSpPr>
          <p:cNvPr id="116" name="Rectangle 115">
            <a:extLst>
              <a:ext uri="{FF2B5EF4-FFF2-40B4-BE49-F238E27FC236}">
                <a16:creationId xmlns:a16="http://schemas.microsoft.com/office/drawing/2014/main" id="{629DE13C-80B4-4887-8049-27A28D65120D}"/>
              </a:ext>
            </a:extLst>
          </p:cNvPr>
          <p:cNvSpPr/>
          <p:nvPr/>
        </p:nvSpPr>
        <p:spPr>
          <a:xfrm>
            <a:off x="14846787" y="27747230"/>
            <a:ext cx="407484" cy="461665"/>
          </a:xfrm>
          <a:prstGeom prst="rect">
            <a:avLst/>
          </a:prstGeom>
        </p:spPr>
        <p:txBody>
          <a:bodyPr wrap="none">
            <a:spAutoFit/>
          </a:bodyPr>
          <a:lstStyle/>
          <a:p>
            <a:r>
              <a:rPr lang="it-IT" sz="2400" b="1" dirty="0"/>
              <a:t>A</a:t>
            </a:r>
            <a:endParaRPr lang="en-GB" sz="2400" dirty="0"/>
          </a:p>
        </p:txBody>
      </p:sp>
      <p:sp>
        <p:nvSpPr>
          <p:cNvPr id="117" name="Rectangle 116">
            <a:extLst>
              <a:ext uri="{FF2B5EF4-FFF2-40B4-BE49-F238E27FC236}">
                <a16:creationId xmlns:a16="http://schemas.microsoft.com/office/drawing/2014/main" id="{753B7BFC-C488-42C2-9AA1-91D5DAE6615A}"/>
              </a:ext>
            </a:extLst>
          </p:cNvPr>
          <p:cNvSpPr/>
          <p:nvPr/>
        </p:nvSpPr>
        <p:spPr>
          <a:xfrm>
            <a:off x="14890134" y="31628613"/>
            <a:ext cx="407484" cy="461665"/>
          </a:xfrm>
          <a:prstGeom prst="rect">
            <a:avLst/>
          </a:prstGeom>
        </p:spPr>
        <p:txBody>
          <a:bodyPr wrap="none">
            <a:spAutoFit/>
          </a:bodyPr>
          <a:lstStyle/>
          <a:p>
            <a:r>
              <a:rPr lang="it-IT" sz="2400" b="1" dirty="0"/>
              <a:t>B</a:t>
            </a:r>
            <a:endParaRPr lang="en-GB" sz="2400" dirty="0"/>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2953</TotalTime>
  <Words>1398</Words>
  <Application>Microsoft Office PowerPoint</Application>
  <PresentationFormat>Custom</PresentationFormat>
  <Paragraphs>138</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Arial Narrow</vt:lpstr>
      <vt:lpstr>Calibri</vt:lpstr>
      <vt:lpstr>Ink Free</vt:lpstr>
      <vt:lpstr>Times New Roman</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Ivan Ferrari</dc:creator>
  <cp:lastModifiedBy>Ivan Ferrari</cp:lastModifiedBy>
  <cp:revision>87</cp:revision>
  <dcterms:modified xsi:type="dcterms:W3CDTF">2023-10-27T10:08:20Z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vt:i4>
  </property>
  <property fmtid="{D5CDD505-2E9C-101B-9397-08002B2CF9AE}" pid="8" name="PresentationFormat">
    <vt:lpwstr>Personalizzato</vt:lpwstr>
  </property>
  <property fmtid="{D5CDD505-2E9C-101B-9397-08002B2CF9AE}" pid="9" name="ScaleCrop">
    <vt:bool>false</vt:bool>
  </property>
  <property fmtid="{D5CDD505-2E9C-101B-9397-08002B2CF9AE}" pid="10" name="ShareDoc">
    <vt:bool>false</vt:bool>
  </property>
  <property fmtid="{D5CDD505-2E9C-101B-9397-08002B2CF9AE}" pid="11" name="Slides">
    <vt:i4>1</vt:i4>
  </property>
</Properties>
</file>